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handoutMasterIdLst>
    <p:handoutMasterId r:id="rId63"/>
  </p:handoutMasterIdLst>
  <p:sldIdLst>
    <p:sldId id="256" r:id="rId2"/>
    <p:sldId id="257" r:id="rId3"/>
    <p:sldId id="316" r:id="rId4"/>
    <p:sldId id="258" r:id="rId5"/>
    <p:sldId id="259" r:id="rId6"/>
    <p:sldId id="260" r:id="rId7"/>
    <p:sldId id="332" r:id="rId8"/>
    <p:sldId id="261" r:id="rId9"/>
    <p:sldId id="262" r:id="rId10"/>
    <p:sldId id="263" r:id="rId11"/>
    <p:sldId id="264" r:id="rId12"/>
    <p:sldId id="304" r:id="rId13"/>
    <p:sldId id="265" r:id="rId14"/>
    <p:sldId id="266" r:id="rId15"/>
    <p:sldId id="267" r:id="rId16"/>
    <p:sldId id="268" r:id="rId17"/>
    <p:sldId id="330" r:id="rId18"/>
    <p:sldId id="269" r:id="rId19"/>
    <p:sldId id="271" r:id="rId20"/>
    <p:sldId id="272" r:id="rId21"/>
    <p:sldId id="273" r:id="rId22"/>
    <p:sldId id="306" r:id="rId23"/>
    <p:sldId id="333" r:id="rId24"/>
    <p:sldId id="336" r:id="rId25"/>
    <p:sldId id="337" r:id="rId26"/>
    <p:sldId id="334" r:id="rId27"/>
    <p:sldId id="335" r:id="rId28"/>
    <p:sldId id="307" r:id="rId29"/>
    <p:sldId id="274" r:id="rId30"/>
    <p:sldId id="276" r:id="rId31"/>
    <p:sldId id="277" r:id="rId32"/>
    <p:sldId id="278" r:id="rId33"/>
    <p:sldId id="279" r:id="rId34"/>
    <p:sldId id="280" r:id="rId35"/>
    <p:sldId id="281" r:id="rId36"/>
    <p:sldId id="282" r:id="rId37"/>
    <p:sldId id="283" r:id="rId38"/>
    <p:sldId id="284" r:id="rId39"/>
    <p:sldId id="286" r:id="rId40"/>
    <p:sldId id="288" r:id="rId41"/>
    <p:sldId id="289" r:id="rId42"/>
    <p:sldId id="290" r:id="rId43"/>
    <p:sldId id="291" r:id="rId44"/>
    <p:sldId id="292" r:id="rId45"/>
    <p:sldId id="293" r:id="rId46"/>
    <p:sldId id="315" r:id="rId47"/>
    <p:sldId id="297" r:id="rId48"/>
    <p:sldId id="298" r:id="rId49"/>
    <p:sldId id="299" r:id="rId50"/>
    <p:sldId id="300" r:id="rId51"/>
    <p:sldId id="308" r:id="rId52"/>
    <p:sldId id="309" r:id="rId53"/>
    <p:sldId id="310" r:id="rId54"/>
    <p:sldId id="312" r:id="rId55"/>
    <p:sldId id="320" r:id="rId56"/>
    <p:sldId id="323" r:id="rId57"/>
    <p:sldId id="325" r:id="rId58"/>
    <p:sldId id="326" r:id="rId59"/>
    <p:sldId id="327" r:id="rId60"/>
    <p:sldId id="329" r:id="rId61"/>
    <p:sldId id="338"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9" autoAdjust="0"/>
    <p:restoredTop sz="94671" autoAdjust="0"/>
  </p:normalViewPr>
  <p:slideViewPr>
    <p:cSldViewPr>
      <p:cViewPr>
        <p:scale>
          <a:sx n="71" d="100"/>
          <a:sy n="71" d="100"/>
        </p:scale>
        <p:origin x="-456" y="-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B446B9AC-FF96-4534-9C08-59297AC68970}" type="datetimeFigureOut">
              <a:rPr lang="fa-IR" smtClean="0"/>
              <a:pPr/>
              <a:t>1396/04/11</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DDE89ECC-994B-4BF6-8F8F-766229C4AC26}" type="slidenum">
              <a:rPr lang="fa-IR" smtClean="0"/>
              <a:pPr/>
              <a:t>‹#›</a:t>
            </a:fld>
            <a:endParaRPr lang="fa-IR"/>
          </a:p>
        </p:txBody>
      </p:sp>
    </p:spTree>
    <p:extLst>
      <p:ext uri="{BB962C8B-B14F-4D97-AF65-F5344CB8AC3E}">
        <p14:creationId xmlns:p14="http://schemas.microsoft.com/office/powerpoint/2010/main" xmlns="" val="102607255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7B6EC736-A3DD-404D-AC0D-ACC1141FAAF4}" type="datetimeFigureOut">
              <a:rPr lang="en-US" smtClean="0"/>
              <a:pPr/>
              <a:t>7/2/2017</a:t>
            </a:fld>
            <a:endParaRPr lang="en-GB"/>
          </a:p>
        </p:txBody>
      </p:sp>
      <p:sp>
        <p:nvSpPr>
          <p:cNvPr id="17" name="Footer Placeholder 16"/>
          <p:cNvSpPr>
            <a:spLocks noGrp="1"/>
          </p:cNvSpPr>
          <p:nvPr>
            <p:ph type="ftr" sz="quarter" idx="11"/>
          </p:nvPr>
        </p:nvSpPr>
        <p:spPr/>
        <p:txBody>
          <a:bodyPr/>
          <a:lstStyle/>
          <a:p>
            <a:endParaRPr lang="en-GB"/>
          </a:p>
        </p:txBody>
      </p:sp>
      <p:sp>
        <p:nvSpPr>
          <p:cNvPr id="29" name="Slide Number Placeholder 28"/>
          <p:cNvSpPr>
            <a:spLocks noGrp="1"/>
          </p:cNvSpPr>
          <p:nvPr>
            <p:ph type="sldNum" sz="quarter" idx="12"/>
          </p:nvPr>
        </p:nvSpPr>
        <p:spPr/>
        <p:txBody>
          <a:bodyPr/>
          <a:lstStyle/>
          <a:p>
            <a:fld id="{3C784D69-538C-450B-8A00-B2C221A76431}" type="slidenum">
              <a:rPr lang="en-GB" smtClean="0"/>
              <a:pPr/>
              <a:t>‹#›</a:t>
            </a:fld>
            <a:endParaRPr lang="en-GB"/>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6EC736-A3DD-404D-AC0D-ACC1141FAAF4}" type="datetimeFigureOut">
              <a:rPr lang="en-US" smtClean="0"/>
              <a:pPr/>
              <a:t>7/2/2017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784D69-538C-450B-8A00-B2C221A76431}"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6EC736-A3DD-404D-AC0D-ACC1141FAAF4}" type="datetimeFigureOut">
              <a:rPr lang="en-US" smtClean="0"/>
              <a:pPr/>
              <a:t>7/2/2017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784D69-538C-450B-8A00-B2C221A76431}"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6EC736-A3DD-404D-AC0D-ACC1141FAAF4}" type="datetimeFigureOut">
              <a:rPr lang="en-US" smtClean="0"/>
              <a:pPr/>
              <a:t>7/2/2017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784D69-538C-450B-8A00-B2C221A76431}"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B6EC736-A3DD-404D-AC0D-ACC1141FAAF4}" type="datetimeFigureOut">
              <a:rPr lang="en-US" smtClean="0"/>
              <a:pPr/>
              <a:t>7/2/2017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7924800" y="6416675"/>
            <a:ext cx="762000" cy="365125"/>
          </a:xfrm>
        </p:spPr>
        <p:txBody>
          <a:bodyPr/>
          <a:lstStyle/>
          <a:p>
            <a:fld id="{3C784D69-538C-450B-8A00-B2C221A76431}"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B6EC736-A3DD-404D-AC0D-ACC1141FAAF4}" type="datetimeFigureOut">
              <a:rPr lang="en-US" smtClean="0"/>
              <a:pPr/>
              <a:t>7/2/2017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784D69-538C-450B-8A00-B2C221A76431}"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B6EC736-A3DD-404D-AC0D-ACC1141FAAF4}" type="datetimeFigureOut">
              <a:rPr lang="en-US" smtClean="0"/>
              <a:pPr/>
              <a:t>7/2/2017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C784D69-538C-450B-8A00-B2C221A76431}"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B6EC736-A3DD-404D-AC0D-ACC1141FAAF4}" type="datetimeFigureOut">
              <a:rPr lang="en-US" smtClean="0"/>
              <a:pPr/>
              <a:t>7/2/2017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C784D69-538C-450B-8A00-B2C221A76431}"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6EC736-A3DD-404D-AC0D-ACC1141FAAF4}" type="datetimeFigureOut">
              <a:rPr lang="en-US" smtClean="0"/>
              <a:pPr/>
              <a:t>7/2/2017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C784D69-538C-450B-8A00-B2C221A76431}"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B6EC736-A3DD-404D-AC0D-ACC1141FAAF4}" type="datetimeFigureOut">
              <a:rPr lang="en-US" smtClean="0"/>
              <a:pPr/>
              <a:t>7/2/2017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784D69-538C-450B-8A00-B2C221A76431}"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B6EC736-A3DD-404D-AC0D-ACC1141FAAF4}" type="datetimeFigureOut">
              <a:rPr lang="en-US" smtClean="0"/>
              <a:pPr/>
              <a:t>7/2/2017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784D69-538C-450B-8A00-B2C221A76431}"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B6EC736-A3DD-404D-AC0D-ACC1141FAAF4}" type="datetimeFigureOut">
              <a:rPr lang="en-US" smtClean="0"/>
              <a:pPr/>
              <a:t>7/2/2017</a:t>
            </a:fld>
            <a:endParaRPr lang="en-GB"/>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GB"/>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C784D69-538C-450B-8A00-B2C221A76431}" type="slidenum">
              <a:rPr lang="en-GB" smtClean="0"/>
              <a:pPr/>
              <a:t>‹#›</a:t>
            </a:fld>
            <a:endParaRPr lang="en-GB"/>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rtl="1"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r" rtl="1"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r" rtl="1"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r" rtl="1"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r" rtl="1"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r" rtl="1"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r" rtl="1"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r" rtl="1"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r" rtl="1"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r" rtl="1"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b="1" dirty="0" smtClean="0"/>
              <a:t>مدیریت خطاهای </a:t>
            </a:r>
            <a:r>
              <a:rPr lang="fa-IR" b="1" dirty="0"/>
              <a:t>دارویی</a:t>
            </a:r>
            <a:r>
              <a:rPr lang="en-GB" b="1" dirty="0"/>
              <a:t/>
            </a:r>
            <a:br>
              <a:rPr lang="en-GB" b="1" dirty="0"/>
            </a:br>
            <a:endParaRPr lang="en-GB" b="1" dirty="0"/>
          </a:p>
        </p:txBody>
      </p:sp>
      <p:sp>
        <p:nvSpPr>
          <p:cNvPr id="3" name="Subtitle 2"/>
          <p:cNvSpPr>
            <a:spLocks noGrp="1"/>
          </p:cNvSpPr>
          <p:nvPr>
            <p:ph type="subTitle" idx="1"/>
          </p:nvPr>
        </p:nvSpPr>
        <p:spPr/>
        <p:txBody>
          <a:bodyPr/>
          <a:lstStyle/>
          <a:p>
            <a:endParaRPr lang="en-GB"/>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511288"/>
          </a:xfrm>
        </p:spPr>
        <p:txBody>
          <a:bodyPr>
            <a:noAutofit/>
          </a:bodyPr>
          <a:lstStyle/>
          <a:p>
            <a:pPr algn="ctr" rtl="1"/>
            <a:r>
              <a:rPr lang="fa-IR" sz="3200" b="1" dirty="0" smtClean="0"/>
              <a:t>ﺗﺠﻮﻳﺰ و ﻣﺼﺮف ﺷﻜﻞ دارویی نا مناسب  ﺑﺮاي ﺑﻴﻤﺎر</a:t>
            </a:r>
            <a:r>
              <a:rPr lang="en-GB" sz="3200" b="1" dirty="0" smtClean="0"/>
              <a:t> </a:t>
            </a:r>
            <a:r>
              <a:rPr lang="fa-IR" sz="3200" b="1" dirty="0" smtClean="0"/>
              <a:t> </a:t>
            </a:r>
            <a:r>
              <a:rPr lang="en-GB" sz="3200" b="1" dirty="0" smtClean="0"/>
              <a:t/>
            </a:r>
            <a:br>
              <a:rPr lang="en-GB" sz="3200" b="1" dirty="0" smtClean="0"/>
            </a:br>
            <a:r>
              <a:rPr lang="fa-IR" sz="3200" b="1" dirty="0" smtClean="0"/>
              <a:t>(</a:t>
            </a:r>
            <a:r>
              <a:rPr lang="en-US" sz="3200" b="1" dirty="0" smtClean="0"/>
              <a:t>Wrong dosage form</a:t>
            </a:r>
            <a:r>
              <a:rPr lang="fa-IR" sz="3200" b="1" dirty="0" smtClean="0"/>
              <a:t>)</a:t>
            </a:r>
            <a:br>
              <a:rPr lang="fa-IR" sz="3200" b="1" dirty="0" smtClean="0"/>
            </a:br>
            <a:endParaRPr lang="en-GB" sz="3200" b="1" dirty="0"/>
          </a:p>
        </p:txBody>
      </p:sp>
      <p:sp>
        <p:nvSpPr>
          <p:cNvPr id="3" name="Content Placeholder 2"/>
          <p:cNvSpPr>
            <a:spLocks noGrp="1"/>
          </p:cNvSpPr>
          <p:nvPr>
            <p:ph idx="1"/>
          </p:nvPr>
        </p:nvSpPr>
        <p:spPr/>
        <p:txBody>
          <a:bodyPr/>
          <a:lstStyle/>
          <a:p>
            <a:pPr algn="r" rtl="1">
              <a:buNone/>
            </a:pPr>
            <a:r>
              <a:rPr lang="fa-IR" dirty="0" smtClean="0"/>
              <a:t>اﻳﻦ </a:t>
            </a:r>
            <a:r>
              <a:rPr lang="fa-IR" dirty="0"/>
              <a:t>اﺷﺘﺒﺎه زﻣﺎﻧﻲ رخ ﻣﻲدﻫﺪ ﻛﻪ راه ﻣﺼﺮف درﺳﺖ اﻧﺘﺨﺎب ﺷﺪه وﻟﻲ ﺷﻜﻞ داروﻳﻲ ﺑﻪ اﺷﺘﺒﺎه ﺗﺤﻮﻳﻞ وﺑﺮاي ﺑﻴﻤﺎراﺳﺘﻔﺎده ﺷﻮد </a:t>
            </a:r>
            <a:r>
              <a:rPr lang="fa-IR" dirty="0" smtClean="0"/>
              <a:t>.</a:t>
            </a:r>
          </a:p>
          <a:p>
            <a:pPr lvl="0" algn="r" rtl="1">
              <a:buNone/>
            </a:pPr>
            <a:r>
              <a:rPr lang="fa-IR" dirty="0" smtClean="0"/>
              <a:t>پرسنل داروخانه به جای قرص پنتوپرازول ویال پنتوپرازول تحویل بخش دادند.</a:t>
            </a:r>
            <a:endParaRPr lang="en-GB" dirty="0" smtClean="0"/>
          </a:p>
          <a:p>
            <a:pPr algn="r" rtl="1">
              <a:buNone/>
            </a:pPr>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b="1" dirty="0" smtClean="0"/>
              <a:t>اﺷﺘﺒﺎه درآﻣﺎده ﺳﺎزي داروﻫﺎ </a:t>
            </a:r>
            <a:r>
              <a:rPr lang="en-US" b="1" dirty="0" smtClean="0"/>
              <a:t>Wrong drug preparation error</a:t>
            </a:r>
            <a:endParaRPr lang="en-GB" b="1" dirty="0"/>
          </a:p>
        </p:txBody>
      </p:sp>
      <p:sp>
        <p:nvSpPr>
          <p:cNvPr id="3" name="Content Placeholder 2"/>
          <p:cNvSpPr>
            <a:spLocks noGrp="1"/>
          </p:cNvSpPr>
          <p:nvPr>
            <p:ph idx="1"/>
          </p:nvPr>
        </p:nvSpPr>
        <p:spPr/>
        <p:txBody>
          <a:bodyPr/>
          <a:lstStyle/>
          <a:p>
            <a:pPr algn="r" rtl="1"/>
            <a:r>
              <a:rPr lang="fa-IR" dirty="0"/>
              <a:t> </a:t>
            </a:r>
            <a:r>
              <a:rPr lang="fa-IR" dirty="0" smtClean="0"/>
              <a:t>ﺑﻪ </a:t>
            </a:r>
            <a:r>
              <a:rPr lang="fa-IR" dirty="0"/>
              <a:t>ﻋﻨﻮان ﻣﺜﺎل ﻣﻲﺗﻮان ﺑﻪ رﻗﻴﻖ ﻛﺮدن ﻧﺎدرﺳﺖ داروﻫﺎ ،ﻋﺪم رﻋﺎﻳﺖ اﺳﺘﺮﻳﻠﻴﺘﻲ، ﻣﺼﺮف ﺳﻮﺳﭙﺎﻧﺴﻴﻮنﻫﺎ ﺑﺪون ﺗﻜﺎن دادن آﻧﻬﺎ، ﻋﺪم ﺣﻔﺎﻇﺖ داروازﻧﻮر، ﻧﺎﺳﺎزﮔﺎر ی هاي </a:t>
            </a:r>
            <a:r>
              <a:rPr lang="fa-IR" dirty="0" smtClean="0"/>
              <a:t>فیزیکی وﺷﻴﻤﻴﺎﻳﻲ </a:t>
            </a:r>
            <a:r>
              <a:rPr lang="fa-IR" dirty="0"/>
              <a:t>وﻋﺪم ﺗﻤﻴﺰ ﻛﺮدن درﭘﻮش وﻳﺎلﻫﺎ ﺑﺎ اﻟﻜﻞ ﻗﺒﻞ از ورود ﻧﻴﺪل ﺑﻪ آﻧﻬﺎ اﺷﺎره ﻛﺮد . </a:t>
            </a:r>
            <a:endParaRPr lang="en-GB" dirty="0"/>
          </a:p>
          <a:p>
            <a:pPr algn="r"/>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algn="r" rtl="1"/>
            <a:r>
              <a:rPr lang="fa-IR" dirty="0" smtClean="0"/>
              <a:t>در میان گزارش های مرکز </a:t>
            </a:r>
            <a:r>
              <a:rPr lang="en-US" dirty="0" smtClean="0"/>
              <a:t>ADR</a:t>
            </a:r>
            <a:r>
              <a:rPr lang="fa-IR" dirty="0" smtClean="0"/>
              <a:t> مواردی مانند رقیق سازی سفتریاکسون با سرم رینگر که منجر به رسوب دارو می شود به چشم می خورد.</a:t>
            </a:r>
          </a:p>
          <a:p>
            <a:pPr algn="r" rtl="1"/>
            <a:r>
              <a:rPr lang="fa-IR" b="1" dirty="0">
                <a:solidFill>
                  <a:srgbClr val="BF0000"/>
                </a:solidFill>
                <a:latin typeface="tahoma"/>
              </a:rPr>
              <a:t>استفاده از رقیق کننده های حاوی کلسیم ،مانند محلول رینگر ،به منظور آماده سازی سفتریاکسون جهت تزریق ممنوع می باشد.</a:t>
            </a:r>
            <a:endParaRPr lang="fa-IR"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04"/>
            <a:ext cx="8229600" cy="1500198"/>
          </a:xfrm>
        </p:spPr>
        <p:txBody>
          <a:bodyPr>
            <a:normAutofit fontScale="90000"/>
          </a:bodyPr>
          <a:lstStyle/>
          <a:p>
            <a:pPr algn="ctr"/>
            <a:r>
              <a:rPr lang="fa-IR" b="1" dirty="0" smtClean="0"/>
              <a:t>راه ﻣﺼﺮف اﺷتباه </a:t>
            </a:r>
            <a:br>
              <a:rPr lang="fa-IR" b="1" dirty="0" smtClean="0"/>
            </a:br>
            <a:r>
              <a:rPr lang="en-US" b="1" dirty="0" smtClean="0"/>
              <a:t>Wrong route error</a:t>
            </a:r>
            <a:r>
              <a:rPr lang="fa-IR" b="1" dirty="0" smtClean="0"/>
              <a:t> </a:t>
            </a:r>
            <a:r>
              <a:rPr lang="en-GB" b="1" dirty="0" smtClean="0"/>
              <a:t/>
            </a:r>
            <a:br>
              <a:rPr lang="en-GB" b="1" dirty="0" smtClean="0"/>
            </a:br>
            <a:endParaRPr lang="en-GB" b="1" dirty="0"/>
          </a:p>
        </p:txBody>
      </p:sp>
      <p:sp>
        <p:nvSpPr>
          <p:cNvPr id="3" name="Content Placeholder 2"/>
          <p:cNvSpPr>
            <a:spLocks noGrp="1"/>
          </p:cNvSpPr>
          <p:nvPr>
            <p:ph idx="1"/>
          </p:nvPr>
        </p:nvSpPr>
        <p:spPr>
          <a:xfrm>
            <a:off x="457200" y="2285993"/>
            <a:ext cx="8229600" cy="3840171"/>
          </a:xfrm>
        </p:spPr>
        <p:txBody>
          <a:bodyPr/>
          <a:lstStyle/>
          <a:p>
            <a:pPr algn="r" rtl="1"/>
            <a:r>
              <a:rPr lang="fa-IR" b="1" dirty="0" smtClean="0"/>
              <a:t>ﺗﺠﻮﻳﺰ </a:t>
            </a:r>
            <a:r>
              <a:rPr lang="fa-IR" b="1" dirty="0"/>
              <a:t>دارو از راﻫﻲ ﻏﻴﺮ از آﻧﭽﻪ ﻛﻪ درﻧﺴﺨﻪ درج ﺷﺪه اﺳﺖ </a:t>
            </a:r>
            <a:r>
              <a:rPr lang="fa-IR" dirty="0"/>
              <a:t>. ﭼﻜﺎﻧﺪن ﻳﻚ ﻗﻄﺮه ﭼﺸﻤﻲ در ﭼﺸﻢ راﺳﺖ ﺑﻪ ﺟﺎي ﭼﺸﻢ ﭼﭗ ﻧﻴﺰ در اﻳﻦ دﺳﺘﻪ ﻗﺮار ﻣﻲﮔﻴﺮد .</a:t>
            </a:r>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68412"/>
          </a:xfrm>
        </p:spPr>
        <p:txBody>
          <a:bodyPr>
            <a:noAutofit/>
          </a:bodyPr>
          <a:lstStyle/>
          <a:p>
            <a:pPr algn="ctr"/>
            <a:r>
              <a:rPr lang="fa-IR" sz="3200" b="1" dirty="0" smtClean="0"/>
              <a:t>اﺳﺘﻔﺎده ازﺗﻜﻨﻴﻚ ﻏﻠﻂ ﺑﺮاي ﻣﺼﺮف دارو</a:t>
            </a:r>
            <a:r>
              <a:rPr lang="en-GB" sz="3200" b="1" dirty="0" smtClean="0"/>
              <a:t/>
            </a:r>
            <a:br>
              <a:rPr lang="en-GB" sz="3200" b="1" dirty="0" smtClean="0"/>
            </a:br>
            <a:r>
              <a:rPr lang="fa-IR" sz="3200" b="1" dirty="0" smtClean="0"/>
              <a:t> </a:t>
            </a:r>
            <a:r>
              <a:rPr lang="en-US" sz="3200" b="1" dirty="0" smtClean="0"/>
              <a:t>Wrong administration technique error</a:t>
            </a:r>
            <a:r>
              <a:rPr lang="fa-IR" sz="3200" b="1" dirty="0" smtClean="0"/>
              <a:t> </a:t>
            </a:r>
            <a:r>
              <a:rPr lang="en-GB" sz="3200" b="1" dirty="0" smtClean="0"/>
              <a:t/>
            </a:r>
            <a:br>
              <a:rPr lang="en-GB" sz="3200" b="1" dirty="0" smtClean="0"/>
            </a:br>
            <a:endParaRPr lang="en-GB" sz="3200" b="1" dirty="0"/>
          </a:p>
        </p:txBody>
      </p:sp>
      <p:sp>
        <p:nvSpPr>
          <p:cNvPr id="3" name="Content Placeholder 2"/>
          <p:cNvSpPr>
            <a:spLocks noGrp="1"/>
          </p:cNvSpPr>
          <p:nvPr>
            <p:ph idx="1"/>
          </p:nvPr>
        </p:nvSpPr>
        <p:spPr/>
        <p:txBody>
          <a:bodyPr/>
          <a:lstStyle/>
          <a:p>
            <a:pPr algn="r" rtl="1"/>
            <a:r>
              <a:rPr lang="fa-IR" b="1" dirty="0" smtClean="0"/>
              <a:t>اﻳﻦ </a:t>
            </a:r>
            <a:r>
              <a:rPr lang="fa-IR" b="1" dirty="0"/>
              <a:t>ﻧﻮع ﺧﻄﺎ دراﺛﺮﻋﺪم رﻋﺎﻳﺖ روش ﺗﺠﻮﻳﺰ ﺻﺤﻴﺢ اﺗﻔﺎق ﻣﻲاﻓﺘﺪ </a:t>
            </a:r>
            <a:r>
              <a:rPr lang="fa-IR" dirty="0"/>
              <a:t>. ﻣﺜﻼﻋﺪم رﻋﺎﻳﺖ دﺳﺘﻮر ﺻﺤﻴﺢ ﺑﻜﺎرﮔﻴﺮي اﺳﭙﺮيﻫﺎ ي اﺳﺘﻨﺸﺎﻗﻲ. </a:t>
            </a:r>
            <a:endParaRPr lang="fa-IR" dirty="0" smtClean="0"/>
          </a:p>
          <a:p>
            <a:pPr algn="r" rtl="1"/>
            <a:r>
              <a:rPr lang="fa-IR" dirty="0" smtClean="0"/>
              <a:t>قرص ملاتونین زیر زبانی بلعیده شود.</a:t>
            </a:r>
          </a:p>
          <a:p>
            <a:pPr algn="r" rtl="1"/>
            <a:r>
              <a:rPr lang="fa-IR" dirty="0" smtClean="0"/>
              <a:t>قرص دایمتیکون بلعیده شود.</a:t>
            </a:r>
          </a:p>
          <a:p>
            <a:pPr marL="3657600" lvl="8" indent="0" algn="r">
              <a:buNone/>
            </a:pPr>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200" b="1" dirty="0" smtClean="0"/>
              <a:t/>
            </a:r>
            <a:br>
              <a:rPr lang="fa-IR" sz="3200" b="1" dirty="0" smtClean="0"/>
            </a:br>
            <a:r>
              <a:rPr lang="fa-IR" sz="3200" b="1" dirty="0" smtClean="0"/>
              <a:t>ﻣﺼﺮف داروي ﺗﺨﺮﻳﺐ ﺷﺪه ﻳﺎ ﺗﺎرﻳﺦ ﮔﺬﺷﺘﻪ </a:t>
            </a:r>
            <a:br>
              <a:rPr lang="fa-IR" sz="3200" b="1" dirty="0" smtClean="0"/>
            </a:br>
            <a:r>
              <a:rPr lang="en-US" sz="3200" b="1" dirty="0" smtClean="0"/>
              <a:t> Deteriorated drug error</a:t>
            </a:r>
            <a:r>
              <a:rPr lang="fa-IR" sz="3200" b="1" dirty="0" smtClean="0"/>
              <a:t>  </a:t>
            </a:r>
            <a:r>
              <a:rPr lang="en-GB" sz="3200" b="1" dirty="0" smtClean="0"/>
              <a:t/>
            </a:r>
            <a:br>
              <a:rPr lang="en-GB" sz="3200" b="1" dirty="0" smtClean="0"/>
            </a:br>
            <a:endParaRPr lang="en-GB" sz="3200" b="1" dirty="0"/>
          </a:p>
        </p:txBody>
      </p:sp>
      <p:sp>
        <p:nvSpPr>
          <p:cNvPr id="3" name="Content Placeholder 2"/>
          <p:cNvSpPr>
            <a:spLocks noGrp="1"/>
          </p:cNvSpPr>
          <p:nvPr>
            <p:ph idx="1"/>
          </p:nvPr>
        </p:nvSpPr>
        <p:spPr/>
        <p:txBody>
          <a:bodyPr/>
          <a:lstStyle/>
          <a:p>
            <a:pPr algn="r" rtl="1"/>
            <a:r>
              <a:rPr lang="fa-IR" b="1" dirty="0" smtClean="0"/>
              <a:t>ﺗﺤﻮﻳﻞ </a:t>
            </a:r>
            <a:r>
              <a:rPr lang="fa-IR" b="1" dirty="0"/>
              <a:t>و ﻳﺎ ﺗﺠﻮﻳﺰداروﻫﺎﻳﻲ ﻛﻪ در ﺷﺮاﻳﻂ ﻣﻨﺎﺳﺐ ( ﻣﺜﻼ داروﻫﺎي ﻳﺨﭽﺎﻟﻲ و ﻳﺎ ﺣﺴﺎس ﺑﻪ ﻧﻮر ) ﻧﮕﻬﺪاري ﻧﺸﺪه اﻧﺪ ﻳﺎ داروﻫﺎﻳﻲ ﻛﻪ ﺗﻐﻴﻴﺮ رﻧﮓ واﺿﺢ </a:t>
            </a:r>
            <a:r>
              <a:rPr lang="fa-IR" b="1" dirty="0" smtClean="0"/>
              <a:t>دارﻧﺪ </a:t>
            </a:r>
            <a:r>
              <a:rPr lang="fa-IR" b="1" dirty="0"/>
              <a:t>و در ﺑﻮروﺷﻮر دارو در ﻣﻮرد آن ﻫﺸﺪارداده ﺷﺪه </a:t>
            </a:r>
            <a:r>
              <a:rPr lang="fa-IR" b="1" dirty="0" smtClean="0"/>
              <a:t>اﺳﺖ.</a:t>
            </a:r>
          </a:p>
          <a:p>
            <a:pPr algn="r" rtl="1"/>
            <a:r>
              <a:rPr lang="fa-IR" dirty="0" smtClean="0"/>
              <a:t> ویتامین </a:t>
            </a:r>
            <a:r>
              <a:rPr lang="en-US" dirty="0" smtClean="0"/>
              <a:t>C</a:t>
            </a:r>
            <a:endParaRPr lang="en-GB" dirty="0" smtClean="0"/>
          </a:p>
          <a:p>
            <a:pPr algn="r" rtl="1"/>
            <a:r>
              <a:rPr lang="fa-IR" dirty="0" smtClean="0"/>
              <a:t>آمیودارون</a:t>
            </a:r>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b="1" dirty="0" smtClean="0"/>
              <a:t/>
            </a:r>
            <a:br>
              <a:rPr lang="fa-IR" b="1" dirty="0" smtClean="0"/>
            </a:br>
            <a:r>
              <a:rPr lang="fa-IR" b="1" dirty="0" smtClean="0"/>
              <a:t>ﺧﻄﺎﻫﺎي ﭘﺎﻳﺶ دارودرﻣﺎﻧﻲ</a:t>
            </a:r>
            <a:br>
              <a:rPr lang="fa-IR" b="1" dirty="0" smtClean="0"/>
            </a:br>
            <a:r>
              <a:rPr lang="en-US" b="1" dirty="0" smtClean="0"/>
              <a:t> Monitoring</a:t>
            </a:r>
            <a:r>
              <a:rPr lang="fa-IR" b="1" dirty="0" smtClean="0"/>
              <a:t> </a:t>
            </a:r>
            <a:r>
              <a:rPr lang="en-GB" b="1" dirty="0" smtClean="0"/>
              <a:t/>
            </a:r>
            <a:br>
              <a:rPr lang="en-GB" b="1" dirty="0" smtClean="0"/>
            </a:br>
            <a:endParaRPr lang="en-GB" b="1" dirty="0"/>
          </a:p>
        </p:txBody>
      </p:sp>
      <p:sp>
        <p:nvSpPr>
          <p:cNvPr id="3" name="Content Placeholder 2"/>
          <p:cNvSpPr>
            <a:spLocks noGrp="1"/>
          </p:cNvSpPr>
          <p:nvPr>
            <p:ph idx="1"/>
          </p:nvPr>
        </p:nvSpPr>
        <p:spPr/>
        <p:txBody>
          <a:bodyPr/>
          <a:lstStyle/>
          <a:p>
            <a:pPr algn="r" rtl="1"/>
            <a:r>
              <a:rPr lang="fa-IR" b="1" dirty="0" smtClean="0"/>
              <a:t>ﺗﻤﺎﻣﻲ </a:t>
            </a:r>
            <a:r>
              <a:rPr lang="fa-IR" b="1" dirty="0"/>
              <a:t>ﺧﻄﺎﻫﺎي ﻛﻪ درارﺗﺒﺎط ﺑﺎ ﭘﺎﻳﺶ ﻳﻚ دارو درﺣﻴﻦ وﻳﺎ ﭘﺲ از ﻣﺼﺮف دارو ﺗﻮﺳﻂ ﻛﺎدرﭘﺰﺷﻜﻲ رخ ﻣﻲدﻫﺪ </a:t>
            </a:r>
            <a:r>
              <a:rPr lang="fa-IR" dirty="0"/>
              <a:t>. ﺑﻪ ﻋﻨﻮان ﻣﺜﺎل ﻋﺪم </a:t>
            </a:r>
            <a:r>
              <a:rPr lang="fa-IR" dirty="0" smtClean="0"/>
              <a:t>اﻧﺪازه</a:t>
            </a:r>
            <a:r>
              <a:rPr lang="en-GB" dirty="0" smtClean="0"/>
              <a:t> </a:t>
            </a:r>
            <a:r>
              <a:rPr lang="fa-IR" dirty="0" smtClean="0"/>
              <a:t>ﮔﻴﺮي </a:t>
            </a:r>
            <a:r>
              <a:rPr lang="fa-IR" dirty="0"/>
              <a:t>ﻏﻠﻈﺖ ﺳﺮﻣﻲ ﻳﻚ دارو ﻳﺎ ﻋﺪم ارزﻳﺎﺑﻲ ﺗﺎﺛﻴﺮ ﻳﻚ داروﺑﺮﻛﺮاﺗﻴﻨﻴﻦ ﻳﺎ ﻋﻤﻠﻜﺮد آﻧﺰﻳﻤﻬﺎي </a:t>
            </a:r>
            <a:r>
              <a:rPr lang="fa-IR" dirty="0" smtClean="0"/>
              <a:t>ﻛﺒﺪي</a:t>
            </a:r>
          </a:p>
          <a:p>
            <a:pPr algn="r" rtl="1"/>
            <a:r>
              <a:rPr lang="fa-IR" dirty="0" smtClean="0"/>
              <a:t>بعضی داروها مانند سایمتیدین می‌توانند علی‌رغم وجود عملکرد نرمال کلیه، باعث کاهش ترشح توبولی و افزایش کراتینین سرم شوند.</a:t>
            </a:r>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lnSpcReduction="10000"/>
          </a:bodyPr>
          <a:lstStyle/>
          <a:p>
            <a:pPr algn="r" rtl="1"/>
            <a:r>
              <a:rPr lang="fa-IR" dirty="0" smtClean="0"/>
              <a:t>گروهی از داروها که می توانند باعث ایجاد سطح غیرطبیعی آنزیم ها گردند شامل موارد زیر هستند:</a:t>
            </a:r>
            <a:br>
              <a:rPr lang="fa-IR" dirty="0" smtClean="0"/>
            </a:br>
            <a:r>
              <a:rPr lang="fa-IR" dirty="0" smtClean="0"/>
              <a:t>· داروهایی که برای كاهش درد استفاده مي شوند مانند آسپرین، استامینوفن</a:t>
            </a:r>
            <a:r>
              <a:rPr lang="en-US" dirty="0" smtClean="0"/>
              <a:t>، </a:t>
            </a:r>
            <a:r>
              <a:rPr lang="fa-IR" dirty="0" smtClean="0"/>
              <a:t>ایبوپروفن</a:t>
            </a:r>
            <a:r>
              <a:rPr lang="en-US" dirty="0" smtClean="0"/>
              <a:t>، </a:t>
            </a:r>
            <a:r>
              <a:rPr lang="fa-IR" dirty="0" smtClean="0"/>
              <a:t>ناپروکسن،دیکلوفناک</a:t>
            </a:r>
            <a:r>
              <a:rPr lang="en-US" dirty="0" smtClean="0"/>
              <a:t> </a:t>
            </a:r>
            <a:br>
              <a:rPr lang="en-US" dirty="0" smtClean="0"/>
            </a:br>
            <a:r>
              <a:rPr lang="en-US" dirty="0" smtClean="0"/>
              <a:t>· </a:t>
            </a:r>
            <a:r>
              <a:rPr lang="fa-IR" dirty="0" smtClean="0"/>
              <a:t>داروهای ضد صرع شامل فنی توئین ،  کاربامازپین ، فنوباربیتال.</a:t>
            </a:r>
            <a:br>
              <a:rPr lang="fa-IR" dirty="0" smtClean="0"/>
            </a:br>
            <a:r>
              <a:rPr lang="fa-IR" dirty="0" smtClean="0"/>
              <a:t>· آنتی بیوتیک هایی مانند تتراسایکلین ها، سولفونامیدها، ایزونیازید ،سولفا متوکسازول، تری متوپریم، نیتروفورانتوئین و …</a:t>
            </a:r>
            <a:br>
              <a:rPr lang="fa-IR" dirty="0" smtClean="0"/>
            </a:br>
            <a:r>
              <a:rPr lang="fa-IR" dirty="0" smtClean="0"/>
              <a:t>· داروهای ضد افسردگی شامل سه حلقه ای ها</a:t>
            </a:r>
            <a:br>
              <a:rPr lang="fa-IR" dirty="0" smtClean="0"/>
            </a:br>
            <a:r>
              <a:rPr lang="fa-IR" dirty="0" smtClean="0"/>
              <a:t>سطح غیر طبیعی ایجاد شده آنزیم های کبدی معمولاً هفته ها و ماه ها پس از قطع دارو به حالت طبیعی باز می گردند</a:t>
            </a:r>
            <a:endParaRPr lang="fa-I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600" b="1" dirty="0" smtClean="0"/>
              <a:t/>
            </a:r>
            <a:br>
              <a:rPr lang="fa-IR" sz="3600" b="1" dirty="0" smtClean="0"/>
            </a:br>
            <a:r>
              <a:rPr lang="fa-IR" sz="3600" b="1" dirty="0" smtClean="0"/>
              <a:t>ﺧﻄﺎي ﺣﺬف</a:t>
            </a:r>
            <a:br>
              <a:rPr lang="fa-IR" sz="3600" b="1" dirty="0" smtClean="0"/>
            </a:br>
            <a:r>
              <a:rPr lang="fa-IR" sz="3600" b="1" dirty="0" smtClean="0"/>
              <a:t> </a:t>
            </a:r>
            <a:r>
              <a:rPr lang="en-US" sz="3600" b="1" dirty="0" smtClean="0"/>
              <a:t>Omission error </a:t>
            </a:r>
            <a:r>
              <a:rPr lang="fa-IR" sz="3600" b="1" dirty="0" smtClean="0"/>
              <a:t>  </a:t>
            </a:r>
            <a:r>
              <a:rPr lang="en-US" sz="3600" b="1" dirty="0" smtClean="0"/>
              <a:t/>
            </a:r>
            <a:br>
              <a:rPr lang="en-US" sz="3600" b="1" dirty="0" smtClean="0"/>
            </a:br>
            <a:endParaRPr lang="fa-IR" sz="3600" b="1" dirty="0"/>
          </a:p>
        </p:txBody>
      </p:sp>
      <p:sp>
        <p:nvSpPr>
          <p:cNvPr id="3" name="Content Placeholder 2"/>
          <p:cNvSpPr>
            <a:spLocks noGrp="1"/>
          </p:cNvSpPr>
          <p:nvPr>
            <p:ph idx="1"/>
          </p:nvPr>
        </p:nvSpPr>
        <p:spPr/>
        <p:txBody>
          <a:bodyPr/>
          <a:lstStyle/>
          <a:p>
            <a:pPr algn="r" rtl="1"/>
            <a:r>
              <a:rPr lang="fa-IR" b="1" dirty="0" smtClean="0"/>
              <a:t>اﻳﻦ ﺧﻄﺎ ﻋﺒﺎرت اﺳﺖ ازﻋﺪم رﺳﻴﺪن داروي ﻣﻮرد ﻧﻈﺮ ﭘﺰﺷﻚ ﺑﻪ دﺳﺖ ﺑﻴﻤﺎر </a:t>
            </a:r>
            <a:r>
              <a:rPr lang="fa-IR" dirty="0" smtClean="0"/>
              <a:t>. ﺑﺮاﺳﺎسﺗﻌﺮﻳﻒ اﮔﺮ در ﻳﻚ دوره 24 ﺳﺎﻋﺘﻪ ﻣﺠﻤﻮع ﺗﻌﺪاد دوزﻫﺎي ﻣﺼﺮﻓﻲ ﻛﻤﺘﺮ از ﻣﺠﻤﻮع دوزﻫﺎي ﺗﺠﻮﻳﺰﺷﺪه ﺑﺎﺷﺪ، ﺧﻄﺎي ﺣﺬف اﺗﻔﺎق اﻓﺘﺎده اﺳﺖ ﮔﺎﻫﻲ ﻧﻴﺰ ﻛﻼ" ﻳﻜﻲ ازاﻗﻼم داروﻳﻲ ﺗﺠﻮﻳﺰ ﺷﺪه از ﻗﻠﻢ اﻓﺘﺎده وﺣﺬف ﻣﻲﺷﻮد . ﺑﺎﻳﺴﺘﻲ ﺗﻮﺟﻪ داﺷﺖ ﻛﻪ اﮔﺮ ﺑﻴﻤﺎر داروي ﺧﻮد را ﻣﺼﺮف ﻧﻜﻨﺪ ﺧﻄﺎي داروﻳﻲ اﺗﻔﺎق ﻧﻴﻔﺘﺎده اﺳﺖ . </a:t>
            </a:r>
            <a:endParaRPr lang="en-US" dirty="0" smtClean="0"/>
          </a:p>
          <a:p>
            <a:pPr algn="r"/>
            <a:endParaRPr lang="fa-I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pPr algn="ctr"/>
            <a:r>
              <a:rPr lang="fa-IR" sz="4000" b="1" dirty="0" smtClean="0"/>
              <a:t>تقسیم بندی خطاها براساس شدت</a:t>
            </a:r>
            <a:endParaRPr lang="fa-IR" sz="4000" dirty="0"/>
          </a:p>
        </p:txBody>
      </p:sp>
      <p:graphicFrame>
        <p:nvGraphicFramePr>
          <p:cNvPr id="4" name="Content Placeholder 3"/>
          <p:cNvGraphicFramePr>
            <a:graphicFrameLocks noGrp="1"/>
          </p:cNvGraphicFramePr>
          <p:nvPr>
            <p:ph idx="1"/>
          </p:nvPr>
        </p:nvGraphicFramePr>
        <p:xfrm>
          <a:off x="539552" y="1052736"/>
          <a:ext cx="8229600" cy="1296144"/>
        </p:xfrm>
        <a:graphic>
          <a:graphicData uri="http://schemas.openxmlformats.org/drawingml/2006/table">
            <a:tbl>
              <a:tblPr rtl="1" firstRow="1" bandRow="1">
                <a:tableStyleId>{5C22544A-7EE6-4342-B048-85BDC9FD1C3A}</a:tableStyleId>
              </a:tblPr>
              <a:tblGrid>
                <a:gridCol w="3382888"/>
                <a:gridCol w="4846712"/>
              </a:tblGrid>
              <a:tr h="294395">
                <a:tc gridSpan="2">
                  <a:txBody>
                    <a:bodyPr/>
                    <a:lstStyle/>
                    <a:p>
                      <a:pPr algn="r" rtl="1">
                        <a:lnSpc>
                          <a:spcPct val="115000"/>
                        </a:lnSpc>
                        <a:spcAft>
                          <a:spcPts val="0"/>
                        </a:spcAft>
                        <a:tabLst>
                          <a:tab pos="685165" algn="l"/>
                        </a:tabLst>
                      </a:pPr>
                      <a:r>
                        <a:rPr lang="fa-IR" sz="1600" dirty="0">
                          <a:latin typeface="Calibri"/>
                          <a:ea typeface="Calibri"/>
                          <a:cs typeface="Arial"/>
                        </a:rPr>
                        <a:t>بدون خطا</a:t>
                      </a:r>
                      <a:endParaRPr lang="en-US" sz="1600" dirty="0">
                        <a:latin typeface="Calibri"/>
                        <a:ea typeface="Calibri"/>
                        <a:cs typeface="Arial"/>
                      </a:endParaRPr>
                    </a:p>
                  </a:txBody>
                  <a:tcPr marL="68580" marR="68580" marT="0" marB="0"/>
                </a:tc>
                <a:tc hMerge="1">
                  <a:txBody>
                    <a:bodyPr/>
                    <a:lstStyle/>
                    <a:p>
                      <a:pPr rtl="1"/>
                      <a:endParaRPr lang="fa-IR"/>
                    </a:p>
                  </a:txBody>
                  <a:tcPr/>
                </a:tc>
              </a:tr>
              <a:tr h="1001749">
                <a:tc>
                  <a:txBody>
                    <a:bodyPr/>
                    <a:lstStyle/>
                    <a:p>
                      <a:pPr algn="r" rtl="1">
                        <a:lnSpc>
                          <a:spcPct val="115000"/>
                        </a:lnSpc>
                        <a:spcAft>
                          <a:spcPts val="0"/>
                        </a:spcAft>
                        <a:tabLst>
                          <a:tab pos="685165" algn="l"/>
                        </a:tabLst>
                      </a:pPr>
                      <a:r>
                        <a:rPr lang="fa-IR" sz="2000" dirty="0">
                          <a:latin typeface="Calibri"/>
                          <a:ea typeface="Calibri"/>
                          <a:cs typeface="Arial"/>
                        </a:rPr>
                        <a:t>دسته</a:t>
                      </a:r>
                      <a:r>
                        <a:rPr lang="en-US" sz="2000" dirty="0">
                          <a:latin typeface="Arial"/>
                          <a:ea typeface="Calibri"/>
                          <a:cs typeface="Arial"/>
                        </a:rPr>
                        <a:t>A </a:t>
                      </a:r>
                      <a:endParaRPr lang="en-US" sz="2000" dirty="0">
                        <a:latin typeface="Calibri"/>
                        <a:ea typeface="Calibri"/>
                        <a:cs typeface="Arial"/>
                      </a:endParaRPr>
                    </a:p>
                  </a:txBody>
                  <a:tcPr marL="68580" marR="68580" marT="0" marB="0"/>
                </a:tc>
                <a:tc>
                  <a:txBody>
                    <a:bodyPr/>
                    <a:lstStyle/>
                    <a:p>
                      <a:pPr algn="r" rtl="1">
                        <a:lnSpc>
                          <a:spcPct val="115000"/>
                        </a:lnSpc>
                        <a:spcAft>
                          <a:spcPts val="0"/>
                        </a:spcAft>
                        <a:tabLst>
                          <a:tab pos="685165" algn="l"/>
                        </a:tabLst>
                      </a:pPr>
                      <a:r>
                        <a:rPr lang="fa-IR" sz="2400" dirty="0">
                          <a:latin typeface="Calibri"/>
                          <a:ea typeface="Calibri"/>
                          <a:cs typeface="Arial"/>
                        </a:rPr>
                        <a:t>خطای بالقوه، شرایط / رویدادی که پتانسیل اینکه باعث حادثه شوند را دارند.</a:t>
                      </a:r>
                      <a:endParaRPr lang="en-US" sz="2400" dirty="0">
                        <a:latin typeface="Calibri"/>
                        <a:ea typeface="Calibri"/>
                        <a:cs typeface="Arial"/>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xmlns="" val="3006820248"/>
              </p:ext>
            </p:extLst>
          </p:nvPr>
        </p:nvGraphicFramePr>
        <p:xfrm>
          <a:off x="683568" y="1916832"/>
          <a:ext cx="7953940" cy="4780918"/>
        </p:xfrm>
        <a:graphic>
          <a:graphicData uri="http://schemas.openxmlformats.org/drawingml/2006/table">
            <a:tbl>
              <a:tblPr rtl="1" firstRow="1" bandRow="1">
                <a:tableStyleId>{5C22544A-7EE6-4342-B048-85BDC9FD1C3A}</a:tableStyleId>
              </a:tblPr>
              <a:tblGrid>
                <a:gridCol w="3207326"/>
                <a:gridCol w="4746614"/>
              </a:tblGrid>
              <a:tr h="752904">
                <a:tc gridSpan="2">
                  <a:txBody>
                    <a:bodyPr/>
                    <a:lstStyle/>
                    <a:p>
                      <a:pPr algn="ctr" rtl="1">
                        <a:lnSpc>
                          <a:spcPct val="115000"/>
                        </a:lnSpc>
                        <a:spcAft>
                          <a:spcPts val="0"/>
                        </a:spcAft>
                        <a:tabLst>
                          <a:tab pos="685165" algn="l"/>
                        </a:tabLst>
                      </a:pPr>
                      <a:r>
                        <a:rPr lang="fa-IR" sz="2800" dirty="0">
                          <a:latin typeface="Calibri"/>
                          <a:ea typeface="Calibri"/>
                          <a:cs typeface="Arial"/>
                        </a:rPr>
                        <a:t>خطا ،بدون آسیب</a:t>
                      </a:r>
                      <a:endParaRPr lang="en-US" sz="2800" dirty="0">
                        <a:latin typeface="Calibri"/>
                        <a:ea typeface="Calibri"/>
                        <a:cs typeface="Arial"/>
                      </a:endParaRPr>
                    </a:p>
                  </a:txBody>
                  <a:tcPr marL="68580" marR="68580" marT="0" marB="0"/>
                </a:tc>
                <a:tc hMerge="1">
                  <a:txBody>
                    <a:bodyPr/>
                    <a:lstStyle/>
                    <a:p>
                      <a:pPr rtl="1"/>
                      <a:endParaRPr lang="fa-IR"/>
                    </a:p>
                  </a:txBody>
                  <a:tcPr/>
                </a:tc>
              </a:tr>
              <a:tr h="909025">
                <a:tc>
                  <a:txBody>
                    <a:bodyPr/>
                    <a:lstStyle/>
                    <a:p>
                      <a:pPr algn="r" rtl="1">
                        <a:lnSpc>
                          <a:spcPct val="115000"/>
                        </a:lnSpc>
                        <a:spcAft>
                          <a:spcPts val="0"/>
                        </a:spcAft>
                        <a:tabLst>
                          <a:tab pos="685165" algn="l"/>
                        </a:tabLst>
                      </a:pPr>
                      <a:r>
                        <a:rPr lang="fa-IR" sz="2800" dirty="0">
                          <a:latin typeface="Calibri"/>
                          <a:ea typeface="Calibri"/>
                          <a:cs typeface="Arial"/>
                        </a:rPr>
                        <a:t>دسته </a:t>
                      </a:r>
                      <a:r>
                        <a:rPr lang="en-US" sz="2800" dirty="0">
                          <a:latin typeface="Arial"/>
                          <a:ea typeface="Calibri"/>
                          <a:cs typeface="Arial"/>
                        </a:rPr>
                        <a:t>B</a:t>
                      </a:r>
                      <a:endParaRPr lang="en-US" sz="2800" dirty="0">
                        <a:latin typeface="Calibri"/>
                        <a:ea typeface="Calibri"/>
                        <a:cs typeface="Arial"/>
                      </a:endParaRPr>
                    </a:p>
                  </a:txBody>
                  <a:tcPr marL="68580" marR="68580" marT="0" marB="0"/>
                </a:tc>
                <a:tc>
                  <a:txBody>
                    <a:bodyPr/>
                    <a:lstStyle/>
                    <a:p>
                      <a:pPr algn="r" rtl="1">
                        <a:lnSpc>
                          <a:spcPct val="115000"/>
                        </a:lnSpc>
                        <a:spcAft>
                          <a:spcPts val="0"/>
                        </a:spcAft>
                        <a:tabLst>
                          <a:tab pos="685165" algn="l"/>
                        </a:tabLst>
                      </a:pPr>
                      <a:r>
                        <a:rPr lang="fa-IR" sz="2800" dirty="0">
                          <a:latin typeface="Calibri"/>
                          <a:ea typeface="Calibri"/>
                          <a:cs typeface="Arial"/>
                        </a:rPr>
                        <a:t>خطا رخداده است اما خطا </a:t>
                      </a:r>
                      <a:r>
                        <a:rPr lang="fa-IR" sz="2800" dirty="0" smtClean="0">
                          <a:latin typeface="Calibri"/>
                          <a:ea typeface="Calibri"/>
                          <a:cs typeface="Arial"/>
                        </a:rPr>
                        <a:t>به بیمار نمی رسد .</a:t>
                      </a:r>
                    </a:p>
                    <a:p>
                      <a:pPr algn="r" rtl="1">
                        <a:lnSpc>
                          <a:spcPct val="115000"/>
                        </a:lnSpc>
                        <a:spcAft>
                          <a:spcPts val="0"/>
                        </a:spcAft>
                        <a:tabLst>
                          <a:tab pos="685165" algn="l"/>
                        </a:tabLst>
                      </a:pPr>
                      <a:r>
                        <a:rPr lang="fa-IR" sz="2800" dirty="0" smtClean="0">
                          <a:latin typeface="Calibri"/>
                          <a:ea typeface="Calibri"/>
                          <a:cs typeface="Arial"/>
                        </a:rPr>
                        <a:t> </a:t>
                      </a:r>
                      <a:endParaRPr lang="en-US" sz="2800" dirty="0">
                        <a:latin typeface="Calibri"/>
                        <a:ea typeface="Calibri"/>
                        <a:cs typeface="Arial"/>
                      </a:endParaRPr>
                    </a:p>
                  </a:txBody>
                  <a:tcPr marL="68580" marR="68580" marT="0" marB="0"/>
                </a:tc>
              </a:tr>
              <a:tr h="1083646">
                <a:tc>
                  <a:txBody>
                    <a:bodyPr/>
                    <a:lstStyle/>
                    <a:p>
                      <a:pPr algn="r" rtl="1">
                        <a:lnSpc>
                          <a:spcPct val="115000"/>
                        </a:lnSpc>
                        <a:spcAft>
                          <a:spcPts val="0"/>
                        </a:spcAft>
                        <a:tabLst>
                          <a:tab pos="685165" algn="l"/>
                        </a:tabLst>
                      </a:pPr>
                      <a:r>
                        <a:rPr lang="fa-IR" sz="2800" dirty="0">
                          <a:latin typeface="Calibri"/>
                          <a:ea typeface="Calibri"/>
                          <a:cs typeface="Arial"/>
                        </a:rPr>
                        <a:t>دسته</a:t>
                      </a:r>
                      <a:r>
                        <a:rPr lang="en-US" sz="2800" dirty="0">
                          <a:latin typeface="Arial"/>
                          <a:ea typeface="Calibri"/>
                          <a:cs typeface="Arial"/>
                        </a:rPr>
                        <a:t>C</a:t>
                      </a:r>
                      <a:endParaRPr lang="en-US" sz="2800" dirty="0">
                        <a:latin typeface="Calibri"/>
                        <a:ea typeface="Calibri"/>
                        <a:cs typeface="Arial"/>
                      </a:endParaRPr>
                    </a:p>
                  </a:txBody>
                  <a:tcPr marL="68580" marR="68580" marT="0" marB="0"/>
                </a:tc>
                <a:tc>
                  <a:txBody>
                    <a:bodyPr/>
                    <a:lstStyle/>
                    <a:p>
                      <a:pPr algn="r" rtl="1">
                        <a:lnSpc>
                          <a:spcPct val="115000"/>
                        </a:lnSpc>
                        <a:spcAft>
                          <a:spcPts val="0"/>
                        </a:spcAft>
                        <a:tabLst>
                          <a:tab pos="685165" algn="l"/>
                        </a:tabLst>
                      </a:pPr>
                      <a:r>
                        <a:rPr lang="fa-IR" sz="2800" dirty="0">
                          <a:latin typeface="Calibri"/>
                          <a:ea typeface="Calibri"/>
                          <a:cs typeface="Arial"/>
                        </a:rPr>
                        <a:t>خطای رخداده به بیماررسیده است، اما آسیب برای  بیمار ایجاد نمی کند.</a:t>
                      </a:r>
                      <a:endParaRPr lang="en-US" sz="2800" dirty="0">
                        <a:latin typeface="Calibri"/>
                        <a:ea typeface="Calibri"/>
                        <a:cs typeface="Arial"/>
                      </a:endParaRPr>
                    </a:p>
                  </a:txBody>
                  <a:tcPr marL="68580" marR="68580" marT="0" marB="0"/>
                </a:tc>
              </a:tr>
              <a:tr h="1179977">
                <a:tc>
                  <a:txBody>
                    <a:bodyPr/>
                    <a:lstStyle/>
                    <a:p>
                      <a:pPr algn="r" rtl="1">
                        <a:lnSpc>
                          <a:spcPct val="115000"/>
                        </a:lnSpc>
                        <a:spcAft>
                          <a:spcPts val="0"/>
                        </a:spcAft>
                        <a:tabLst>
                          <a:tab pos="685165" algn="l"/>
                        </a:tabLst>
                      </a:pPr>
                      <a:r>
                        <a:rPr lang="fa-IR" sz="2800" dirty="0">
                          <a:latin typeface="Calibri"/>
                          <a:ea typeface="Calibri"/>
                          <a:cs typeface="Arial"/>
                        </a:rPr>
                        <a:t>دسته</a:t>
                      </a:r>
                      <a:r>
                        <a:rPr lang="en-US" sz="2800" dirty="0">
                          <a:latin typeface="Arial"/>
                          <a:ea typeface="Calibri"/>
                          <a:cs typeface="Arial"/>
                        </a:rPr>
                        <a:t>D</a:t>
                      </a:r>
                      <a:endParaRPr lang="en-US" sz="2800" dirty="0">
                        <a:latin typeface="Calibri"/>
                        <a:ea typeface="Calibri"/>
                        <a:cs typeface="Arial"/>
                      </a:endParaRPr>
                    </a:p>
                  </a:txBody>
                  <a:tcPr marL="68580" marR="68580" marT="0" marB="0"/>
                </a:tc>
                <a:tc>
                  <a:txBody>
                    <a:bodyPr/>
                    <a:lstStyle/>
                    <a:p>
                      <a:pPr algn="r" rtl="1">
                        <a:lnSpc>
                          <a:spcPct val="115000"/>
                        </a:lnSpc>
                        <a:spcAft>
                          <a:spcPts val="0"/>
                        </a:spcAft>
                        <a:tabLst>
                          <a:tab pos="685165" algn="l"/>
                        </a:tabLst>
                      </a:pPr>
                      <a:r>
                        <a:rPr lang="fa-IR" sz="2800" dirty="0">
                          <a:latin typeface="Calibri"/>
                          <a:ea typeface="Calibri"/>
                          <a:cs typeface="Arial"/>
                        </a:rPr>
                        <a:t>خطا رخداده به بیماررسیده ولی هیچ آسیبی به بیمارنرسیده فقط بایستی بیمار مانیتور شود.</a:t>
                      </a:r>
                      <a:endParaRPr lang="en-US" sz="2800" dirty="0">
                        <a:latin typeface="Calibri"/>
                        <a:ea typeface="Calibri"/>
                        <a:cs typeface="Arial"/>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42920"/>
            <a:ext cx="7772400" cy="1571635"/>
          </a:xfrm>
        </p:spPr>
        <p:txBody>
          <a:bodyPr>
            <a:normAutofit/>
          </a:bodyPr>
          <a:lstStyle/>
          <a:p>
            <a:r>
              <a:rPr lang="fa-IR" b="1" dirty="0" smtClean="0"/>
              <a:t>مقدمه</a:t>
            </a:r>
            <a:br>
              <a:rPr lang="fa-IR" b="1" dirty="0" smtClean="0"/>
            </a:br>
            <a:endParaRPr lang="en-GB" dirty="0"/>
          </a:p>
        </p:txBody>
      </p:sp>
      <p:sp>
        <p:nvSpPr>
          <p:cNvPr id="3" name="Subtitle 2"/>
          <p:cNvSpPr>
            <a:spLocks noGrp="1"/>
          </p:cNvSpPr>
          <p:nvPr>
            <p:ph type="subTitle" idx="1"/>
          </p:nvPr>
        </p:nvSpPr>
        <p:spPr>
          <a:xfrm>
            <a:off x="857224" y="1643050"/>
            <a:ext cx="7429552" cy="3995750"/>
          </a:xfrm>
        </p:spPr>
        <p:txBody>
          <a:bodyPr>
            <a:normAutofit lnSpcReduction="10000"/>
          </a:bodyPr>
          <a:lstStyle/>
          <a:p>
            <a:pPr algn="just" rtl="1">
              <a:lnSpc>
                <a:spcPct val="115000"/>
              </a:lnSpc>
              <a:spcAft>
                <a:spcPts val="1000"/>
              </a:spcAft>
            </a:pPr>
            <a:r>
              <a:rPr lang="en-US" b="1" dirty="0">
                <a:solidFill>
                  <a:schemeClr val="tx1"/>
                </a:solidFill>
                <a:latin typeface="Verdana"/>
                <a:ea typeface="Times New Roman"/>
                <a:cs typeface="B Nazanin"/>
              </a:rPr>
              <a:t> </a:t>
            </a:r>
            <a:r>
              <a:rPr lang="ar-SA" dirty="0">
                <a:solidFill>
                  <a:schemeClr val="tx1"/>
                </a:solidFill>
                <a:latin typeface="Verdana"/>
                <a:ea typeface="Times New Roman"/>
                <a:cs typeface="B Nazanin"/>
              </a:rPr>
              <a:t>یکی</a:t>
            </a:r>
            <a:r>
              <a:rPr lang="ar-SA" b="1" dirty="0">
                <a:solidFill>
                  <a:schemeClr val="tx1"/>
                </a:solidFill>
                <a:ea typeface="Times New Roman"/>
                <a:cs typeface="Verdana"/>
              </a:rPr>
              <a:t> </a:t>
            </a:r>
            <a:r>
              <a:rPr lang="ar-SA" dirty="0">
                <a:solidFill>
                  <a:schemeClr val="tx1"/>
                </a:solidFill>
                <a:latin typeface="Verdana"/>
                <a:ea typeface="Times New Roman"/>
                <a:cs typeface="B Nazanin"/>
              </a:rPr>
              <a:t>از علل </a:t>
            </a:r>
            <a:r>
              <a:rPr lang="ar-SA">
                <a:solidFill>
                  <a:schemeClr val="tx1"/>
                </a:solidFill>
                <a:latin typeface="Verdana"/>
                <a:ea typeface="Times New Roman"/>
                <a:cs typeface="B Nazanin"/>
              </a:rPr>
              <a:t>عمده </a:t>
            </a:r>
            <a:r>
              <a:rPr lang="ar-SA" smtClean="0">
                <a:solidFill>
                  <a:schemeClr val="tx1"/>
                </a:solidFill>
                <a:latin typeface="Verdana"/>
                <a:ea typeface="Times New Roman"/>
                <a:cs typeface="B Nazanin"/>
              </a:rPr>
              <a:t>صدمه </a:t>
            </a:r>
            <a:r>
              <a:rPr lang="ar-SA" dirty="0">
                <a:solidFill>
                  <a:schemeClr val="tx1"/>
                </a:solidFill>
                <a:latin typeface="Verdana"/>
                <a:ea typeface="Times New Roman"/>
                <a:cs typeface="B Nazanin"/>
              </a:rPr>
              <a:t>به بیماران به هنگام ارائه خدمات درمانی، وقایع مربوط به داروها هستند . خطاهای داروئی به هنگام تهیه ، تجویز ، توزیع و دادن</a:t>
            </a:r>
            <a:r>
              <a:rPr lang="ar-SA" sz="1600" dirty="0">
                <a:solidFill>
                  <a:schemeClr val="tx1"/>
                </a:solidFill>
                <a:latin typeface="Verdana"/>
                <a:ea typeface="Times New Roman"/>
                <a:cs typeface="B Nazanin"/>
              </a:rPr>
              <a:t>  </a:t>
            </a:r>
            <a:r>
              <a:rPr lang="ar-SA" dirty="0">
                <a:solidFill>
                  <a:schemeClr val="tx1"/>
                </a:solidFill>
                <a:latin typeface="Verdana"/>
                <a:ea typeface="Times New Roman"/>
                <a:cs typeface="B Nazanin"/>
              </a:rPr>
              <a:t>دارو به بیمار و پایش  آن رخ می دهند ولیکن میزان بروز خطا به هنگام تجویز دارو و دادن آن به بیمار شایعتر برآورد می گردد.</a:t>
            </a:r>
            <a:endParaRPr lang="en-US" sz="2400" dirty="0">
              <a:solidFill>
                <a:schemeClr val="tx1"/>
              </a:solidFill>
              <a:ea typeface="Times New Roman"/>
              <a:cs typeface="Arial"/>
            </a:endParaRPr>
          </a:p>
          <a:p>
            <a:pPr>
              <a:spcAft>
                <a:spcPts val="0"/>
              </a:spcAft>
            </a:pPr>
            <a:r>
              <a:rPr lang="en-US" sz="1800" dirty="0">
                <a:solidFill>
                  <a:schemeClr val="tx1"/>
                </a:solidFill>
                <a:ea typeface="Times New Roman"/>
                <a:cs typeface="Arial"/>
              </a:rPr>
              <a:t>procure</a:t>
            </a:r>
          </a:p>
          <a:p>
            <a:pPr>
              <a:spcAft>
                <a:spcPts val="0"/>
              </a:spcAft>
            </a:pPr>
            <a:r>
              <a:rPr lang="en-US" sz="1800" dirty="0">
                <a:solidFill>
                  <a:schemeClr val="tx1"/>
                </a:solidFill>
                <a:ea typeface="Times New Roman"/>
                <a:cs typeface="Arial"/>
              </a:rPr>
              <a:t>prescription</a:t>
            </a:r>
          </a:p>
          <a:p>
            <a:pPr>
              <a:spcAft>
                <a:spcPts val="0"/>
              </a:spcAft>
            </a:pPr>
            <a:r>
              <a:rPr lang="en-US" sz="1800" dirty="0">
                <a:solidFill>
                  <a:schemeClr val="tx1"/>
                </a:solidFill>
                <a:ea typeface="Times New Roman"/>
                <a:cs typeface="Arial"/>
              </a:rPr>
              <a:t>dispensing</a:t>
            </a:r>
          </a:p>
          <a:p>
            <a:pPr>
              <a:spcAft>
                <a:spcPts val="0"/>
              </a:spcAft>
            </a:pPr>
            <a:r>
              <a:rPr lang="en-US" sz="1800" dirty="0">
                <a:solidFill>
                  <a:schemeClr val="tx1"/>
                </a:solidFill>
                <a:ea typeface="Times New Roman"/>
                <a:cs typeface="Arial"/>
              </a:rPr>
              <a:t>administration</a:t>
            </a:r>
          </a:p>
          <a:p>
            <a:pPr>
              <a:spcAft>
                <a:spcPts val="0"/>
              </a:spcAft>
            </a:pPr>
            <a:r>
              <a:rPr lang="en-US" sz="1800" dirty="0">
                <a:solidFill>
                  <a:schemeClr val="tx1"/>
                </a:solidFill>
                <a:ea typeface="Times New Roman"/>
                <a:cs typeface="Arial"/>
              </a:rPr>
              <a:t>monitoring</a:t>
            </a:r>
            <a:endParaRPr lang="en-GB"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fontScale="90000"/>
          </a:bodyPr>
          <a:lstStyle/>
          <a:p>
            <a:pPr algn="ctr"/>
            <a:r>
              <a:rPr lang="fa-IR" b="1" dirty="0" smtClean="0"/>
              <a:t>تقسیم بندی خطاها براساس شدت</a:t>
            </a:r>
            <a:endParaRPr lang="fa-IR" dirty="0"/>
          </a:p>
        </p:txBody>
      </p:sp>
      <p:graphicFrame>
        <p:nvGraphicFramePr>
          <p:cNvPr id="4" name="Content Placeholder 3"/>
          <p:cNvGraphicFramePr>
            <a:graphicFrameLocks noGrp="1"/>
          </p:cNvGraphicFramePr>
          <p:nvPr>
            <p:ph idx="1"/>
          </p:nvPr>
        </p:nvGraphicFramePr>
        <p:xfrm>
          <a:off x="539552" y="1556792"/>
          <a:ext cx="8229599" cy="3756152"/>
        </p:xfrm>
        <a:graphic>
          <a:graphicData uri="http://schemas.openxmlformats.org/drawingml/2006/table">
            <a:tbl>
              <a:tblPr rtl="1" firstRow="1" bandRow="1">
                <a:tableStyleId>{5C22544A-7EE6-4342-B048-85BDC9FD1C3A}</a:tableStyleId>
              </a:tblPr>
              <a:tblGrid>
                <a:gridCol w="2931015"/>
                <a:gridCol w="5298584"/>
              </a:tblGrid>
              <a:tr h="631317">
                <a:tc gridSpan="2">
                  <a:txBody>
                    <a:bodyPr/>
                    <a:lstStyle/>
                    <a:p>
                      <a:pPr algn="r" rtl="1">
                        <a:lnSpc>
                          <a:spcPct val="115000"/>
                        </a:lnSpc>
                        <a:spcAft>
                          <a:spcPts val="0"/>
                        </a:spcAft>
                        <a:tabLst>
                          <a:tab pos="685165" algn="l"/>
                        </a:tabLst>
                      </a:pPr>
                      <a:r>
                        <a:rPr lang="fa-IR" sz="2000" dirty="0">
                          <a:latin typeface="Calibri"/>
                          <a:ea typeface="Calibri"/>
                          <a:cs typeface="Arial"/>
                        </a:rPr>
                        <a:t>خطا،آسیب</a:t>
                      </a:r>
                      <a:endParaRPr lang="en-US" sz="2000" dirty="0">
                        <a:latin typeface="Calibri"/>
                        <a:ea typeface="Calibri"/>
                        <a:cs typeface="Arial"/>
                      </a:endParaRPr>
                    </a:p>
                  </a:txBody>
                  <a:tcPr marL="68579" marR="68579" marT="0" marB="0"/>
                </a:tc>
                <a:tc hMerge="1">
                  <a:txBody>
                    <a:bodyPr/>
                    <a:lstStyle/>
                    <a:p>
                      <a:pPr rtl="1"/>
                      <a:endParaRPr lang="fa-IR"/>
                    </a:p>
                  </a:txBody>
                  <a:tcPr/>
                </a:tc>
              </a:tr>
              <a:tr h="808842">
                <a:tc>
                  <a:txBody>
                    <a:bodyPr/>
                    <a:lstStyle/>
                    <a:p>
                      <a:pPr algn="ctr" rtl="1">
                        <a:lnSpc>
                          <a:spcPct val="115000"/>
                        </a:lnSpc>
                        <a:spcAft>
                          <a:spcPts val="0"/>
                        </a:spcAft>
                        <a:tabLst>
                          <a:tab pos="685165" algn="l"/>
                        </a:tabLst>
                      </a:pPr>
                      <a:r>
                        <a:rPr lang="fa-IR" sz="2000" dirty="0">
                          <a:latin typeface="Calibri"/>
                          <a:ea typeface="Calibri"/>
                          <a:cs typeface="Arial"/>
                        </a:rPr>
                        <a:t>دسته</a:t>
                      </a:r>
                      <a:r>
                        <a:rPr lang="en-US" sz="2000" dirty="0">
                          <a:latin typeface="Arial"/>
                          <a:ea typeface="Calibri"/>
                          <a:cs typeface="Arial"/>
                        </a:rPr>
                        <a:t> E</a:t>
                      </a:r>
                      <a:endParaRPr lang="en-US" sz="2000" dirty="0">
                        <a:latin typeface="Calibri"/>
                        <a:ea typeface="Calibri"/>
                        <a:cs typeface="Arial"/>
                      </a:endParaRPr>
                    </a:p>
                  </a:txBody>
                  <a:tcPr marL="68579" marR="68579" marT="0" marB="0"/>
                </a:tc>
                <a:tc>
                  <a:txBody>
                    <a:bodyPr/>
                    <a:lstStyle/>
                    <a:p>
                      <a:pPr algn="r" rtl="1">
                        <a:lnSpc>
                          <a:spcPct val="115000"/>
                        </a:lnSpc>
                        <a:spcAft>
                          <a:spcPts val="0"/>
                        </a:spcAft>
                        <a:tabLst>
                          <a:tab pos="685165" algn="l"/>
                        </a:tabLst>
                      </a:pPr>
                      <a:r>
                        <a:rPr lang="fa-IR" sz="2000" dirty="0">
                          <a:latin typeface="Calibri"/>
                          <a:ea typeface="Calibri"/>
                          <a:cs typeface="Arial"/>
                        </a:rPr>
                        <a:t>خطاهایی منجربه آسیب موقت به بیمار می شود ومداخله مورد نیاز است.</a:t>
                      </a:r>
                      <a:endParaRPr lang="en-US" sz="2000" dirty="0">
                        <a:latin typeface="Calibri"/>
                        <a:ea typeface="Calibri"/>
                        <a:cs typeface="Arial"/>
                      </a:endParaRPr>
                    </a:p>
                  </a:txBody>
                  <a:tcPr marL="68579" marR="68579" marT="0" marB="0"/>
                </a:tc>
              </a:tr>
              <a:tr h="855274">
                <a:tc>
                  <a:txBody>
                    <a:bodyPr/>
                    <a:lstStyle/>
                    <a:p>
                      <a:pPr algn="ctr" rtl="1">
                        <a:lnSpc>
                          <a:spcPct val="115000"/>
                        </a:lnSpc>
                        <a:spcAft>
                          <a:spcPts val="0"/>
                        </a:spcAft>
                        <a:tabLst>
                          <a:tab pos="685165" algn="l"/>
                        </a:tabLst>
                      </a:pPr>
                      <a:r>
                        <a:rPr lang="fa-IR" sz="2000" dirty="0">
                          <a:latin typeface="Calibri"/>
                          <a:ea typeface="Calibri"/>
                          <a:cs typeface="Arial"/>
                        </a:rPr>
                        <a:t>دسته</a:t>
                      </a:r>
                      <a:r>
                        <a:rPr lang="en-US" sz="2000" dirty="0">
                          <a:latin typeface="Arial"/>
                          <a:ea typeface="Calibri"/>
                          <a:cs typeface="Arial"/>
                        </a:rPr>
                        <a:t>F </a:t>
                      </a:r>
                      <a:endParaRPr lang="en-US" sz="2000" dirty="0">
                        <a:latin typeface="Calibri"/>
                        <a:ea typeface="Calibri"/>
                        <a:cs typeface="Arial"/>
                      </a:endParaRPr>
                    </a:p>
                  </a:txBody>
                  <a:tcPr marL="68579" marR="68579" marT="0" marB="0"/>
                </a:tc>
                <a:tc>
                  <a:txBody>
                    <a:bodyPr/>
                    <a:lstStyle/>
                    <a:p>
                      <a:pPr algn="r" rtl="1">
                        <a:lnSpc>
                          <a:spcPct val="115000"/>
                        </a:lnSpc>
                        <a:spcAft>
                          <a:spcPts val="0"/>
                        </a:spcAft>
                        <a:tabLst>
                          <a:tab pos="685165" algn="l"/>
                        </a:tabLst>
                      </a:pPr>
                      <a:r>
                        <a:rPr lang="fa-IR" sz="2000" dirty="0">
                          <a:latin typeface="Calibri"/>
                          <a:ea typeface="Calibri"/>
                          <a:cs typeface="Arial"/>
                        </a:rPr>
                        <a:t>خطاهاییکه منجر به آسیب موقت به بیمارمی شود وبیمار نیاز به بستری اولیه و یا طولانی مدت دارد.</a:t>
                      </a:r>
                      <a:endParaRPr lang="en-US" sz="2000" dirty="0">
                        <a:latin typeface="Calibri"/>
                        <a:ea typeface="Calibri"/>
                        <a:cs typeface="Arial"/>
                      </a:endParaRPr>
                    </a:p>
                  </a:txBody>
                  <a:tcPr marL="68579" marR="68579" marT="0" marB="0"/>
                </a:tc>
              </a:tr>
              <a:tr h="355023">
                <a:tc>
                  <a:txBody>
                    <a:bodyPr/>
                    <a:lstStyle/>
                    <a:p>
                      <a:pPr algn="ctr" rtl="1">
                        <a:lnSpc>
                          <a:spcPct val="115000"/>
                        </a:lnSpc>
                        <a:spcAft>
                          <a:spcPts val="0"/>
                        </a:spcAft>
                        <a:tabLst>
                          <a:tab pos="685165" algn="l"/>
                        </a:tabLst>
                      </a:pPr>
                      <a:r>
                        <a:rPr lang="fa-IR" sz="2000" dirty="0">
                          <a:latin typeface="Calibri"/>
                          <a:ea typeface="Calibri"/>
                          <a:cs typeface="Arial"/>
                        </a:rPr>
                        <a:t>دسته</a:t>
                      </a:r>
                      <a:r>
                        <a:rPr lang="en-US" sz="2000" dirty="0">
                          <a:latin typeface="Arial"/>
                          <a:ea typeface="Calibri"/>
                          <a:cs typeface="Arial"/>
                        </a:rPr>
                        <a:t>G </a:t>
                      </a:r>
                      <a:endParaRPr lang="en-US" sz="2000" dirty="0">
                        <a:latin typeface="Calibri"/>
                        <a:ea typeface="Calibri"/>
                        <a:cs typeface="Arial"/>
                      </a:endParaRPr>
                    </a:p>
                  </a:txBody>
                  <a:tcPr marL="68579" marR="68579" marT="0" marB="0"/>
                </a:tc>
                <a:tc>
                  <a:txBody>
                    <a:bodyPr/>
                    <a:lstStyle/>
                    <a:p>
                      <a:pPr algn="r" rtl="1">
                        <a:lnSpc>
                          <a:spcPct val="115000"/>
                        </a:lnSpc>
                        <a:spcAft>
                          <a:spcPts val="0"/>
                        </a:spcAft>
                        <a:tabLst>
                          <a:tab pos="685165" algn="l"/>
                        </a:tabLst>
                      </a:pPr>
                      <a:r>
                        <a:rPr lang="fa-IR" sz="2000" dirty="0">
                          <a:latin typeface="Calibri"/>
                          <a:ea typeface="Calibri"/>
                          <a:cs typeface="Arial"/>
                        </a:rPr>
                        <a:t>خطاهایی که منجربه آسیب دائمی بیمارشده است.</a:t>
                      </a:r>
                      <a:endParaRPr lang="en-US" sz="2000" dirty="0">
                        <a:latin typeface="Calibri"/>
                        <a:ea typeface="Calibri"/>
                        <a:cs typeface="Arial"/>
                      </a:endParaRPr>
                    </a:p>
                  </a:txBody>
                  <a:tcPr marL="68579" marR="68579" marT="0" marB="0"/>
                </a:tc>
              </a:tr>
              <a:tr h="1105696">
                <a:tc>
                  <a:txBody>
                    <a:bodyPr/>
                    <a:lstStyle/>
                    <a:p>
                      <a:pPr algn="ctr" rtl="1">
                        <a:lnSpc>
                          <a:spcPct val="115000"/>
                        </a:lnSpc>
                        <a:spcAft>
                          <a:spcPts val="0"/>
                        </a:spcAft>
                        <a:tabLst>
                          <a:tab pos="685165" algn="l"/>
                        </a:tabLst>
                      </a:pPr>
                      <a:r>
                        <a:rPr lang="fa-IR" sz="2000" dirty="0">
                          <a:latin typeface="Calibri"/>
                          <a:ea typeface="Calibri"/>
                          <a:cs typeface="Arial"/>
                        </a:rPr>
                        <a:t>دسته</a:t>
                      </a:r>
                      <a:r>
                        <a:rPr lang="en-US" sz="2000" dirty="0">
                          <a:latin typeface="Arial"/>
                          <a:ea typeface="Calibri"/>
                          <a:cs typeface="Arial"/>
                        </a:rPr>
                        <a:t>H </a:t>
                      </a:r>
                      <a:endParaRPr lang="en-US" sz="2000" dirty="0">
                        <a:latin typeface="Calibri"/>
                        <a:ea typeface="Calibri"/>
                        <a:cs typeface="Arial"/>
                      </a:endParaRPr>
                    </a:p>
                  </a:txBody>
                  <a:tcPr marL="68579" marR="68579" marT="0" marB="0"/>
                </a:tc>
                <a:tc>
                  <a:txBody>
                    <a:bodyPr/>
                    <a:lstStyle/>
                    <a:p>
                      <a:pPr algn="r" rtl="1">
                        <a:lnSpc>
                          <a:spcPct val="115000"/>
                        </a:lnSpc>
                        <a:spcAft>
                          <a:spcPts val="0"/>
                        </a:spcAft>
                        <a:tabLst>
                          <a:tab pos="685165" algn="l"/>
                        </a:tabLst>
                      </a:pPr>
                      <a:r>
                        <a:rPr lang="fa-IR" sz="2000" dirty="0">
                          <a:latin typeface="Calibri"/>
                          <a:ea typeface="Calibri"/>
                          <a:cs typeface="Arial"/>
                        </a:rPr>
                        <a:t>خطاهایی که بایستی مداخله برای حفظ زندگی بیمارانجام داد.</a:t>
                      </a:r>
                      <a:endParaRPr lang="en-US" sz="2000" dirty="0">
                        <a:latin typeface="Calibri"/>
                        <a:ea typeface="Calibri"/>
                        <a:cs typeface="Arial"/>
                      </a:endParaRPr>
                    </a:p>
                  </a:txBody>
                  <a:tcPr marL="68579" marR="68579" marT="0" marB="0"/>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t>تقسیم بندی خطاها براساس شدت</a:t>
            </a:r>
            <a:endParaRPr lang="fa-IR" dirty="0"/>
          </a:p>
        </p:txBody>
      </p:sp>
      <p:graphicFrame>
        <p:nvGraphicFramePr>
          <p:cNvPr id="4" name="Content Placeholder 3"/>
          <p:cNvGraphicFramePr>
            <a:graphicFrameLocks noGrp="1"/>
          </p:cNvGraphicFramePr>
          <p:nvPr>
            <p:ph idx="1"/>
          </p:nvPr>
        </p:nvGraphicFramePr>
        <p:xfrm>
          <a:off x="457202" y="1600200"/>
          <a:ext cx="8229598" cy="1949768"/>
        </p:xfrm>
        <a:graphic>
          <a:graphicData uri="http://schemas.openxmlformats.org/drawingml/2006/table">
            <a:tbl>
              <a:tblPr rtl="1" firstRow="1" bandRow="1">
                <a:tableStyleId>{5C22544A-7EE6-4342-B048-85BDC9FD1C3A}</a:tableStyleId>
              </a:tblPr>
              <a:tblGrid>
                <a:gridCol w="2969879"/>
                <a:gridCol w="5259719"/>
              </a:tblGrid>
              <a:tr h="490728">
                <a:tc gridSpan="2">
                  <a:txBody>
                    <a:bodyPr/>
                    <a:lstStyle/>
                    <a:p>
                      <a:pPr algn="r" rtl="1">
                        <a:lnSpc>
                          <a:spcPct val="115000"/>
                        </a:lnSpc>
                        <a:spcAft>
                          <a:spcPts val="0"/>
                        </a:spcAft>
                        <a:tabLst>
                          <a:tab pos="685165" algn="l"/>
                        </a:tabLst>
                      </a:pPr>
                      <a:r>
                        <a:rPr lang="fa-IR" sz="2800" dirty="0">
                          <a:latin typeface="Calibri"/>
                          <a:ea typeface="Calibri"/>
                          <a:cs typeface="Arial"/>
                        </a:rPr>
                        <a:t>خطا ،مرگ</a:t>
                      </a:r>
                      <a:endParaRPr lang="en-US" sz="2800" dirty="0">
                        <a:latin typeface="Calibri"/>
                        <a:ea typeface="Calibri"/>
                        <a:cs typeface="Arial"/>
                      </a:endParaRPr>
                    </a:p>
                  </a:txBody>
                  <a:tcPr marL="68579" marR="68579" marT="0" marB="0"/>
                </a:tc>
                <a:tc hMerge="1">
                  <a:txBody>
                    <a:bodyPr/>
                    <a:lstStyle/>
                    <a:p>
                      <a:pPr rtl="1"/>
                      <a:endParaRPr lang="fa-IR"/>
                    </a:p>
                  </a:txBody>
                  <a:tcPr/>
                </a:tc>
              </a:tr>
              <a:tr h="1459040">
                <a:tc>
                  <a:txBody>
                    <a:bodyPr/>
                    <a:lstStyle/>
                    <a:p>
                      <a:pPr algn="r" rtl="1">
                        <a:lnSpc>
                          <a:spcPct val="115000"/>
                        </a:lnSpc>
                        <a:spcAft>
                          <a:spcPts val="0"/>
                        </a:spcAft>
                        <a:tabLst>
                          <a:tab pos="685165" algn="l"/>
                        </a:tabLst>
                      </a:pPr>
                      <a:r>
                        <a:rPr lang="fa-IR" sz="2800" dirty="0">
                          <a:latin typeface="Calibri"/>
                          <a:ea typeface="Calibri"/>
                          <a:cs typeface="Arial"/>
                        </a:rPr>
                        <a:t>دسته </a:t>
                      </a:r>
                      <a:r>
                        <a:rPr lang="en-US" sz="2800" dirty="0">
                          <a:latin typeface="Arial"/>
                          <a:ea typeface="Calibri"/>
                          <a:cs typeface="Arial"/>
                        </a:rPr>
                        <a:t>I</a:t>
                      </a:r>
                      <a:endParaRPr lang="en-US" sz="2800" dirty="0">
                        <a:latin typeface="Calibri"/>
                        <a:ea typeface="Calibri"/>
                        <a:cs typeface="Arial"/>
                      </a:endParaRPr>
                    </a:p>
                  </a:txBody>
                  <a:tcPr marL="68579" marR="68579" marT="0" marB="0"/>
                </a:tc>
                <a:tc>
                  <a:txBody>
                    <a:bodyPr/>
                    <a:lstStyle/>
                    <a:p>
                      <a:pPr algn="r" rtl="1">
                        <a:lnSpc>
                          <a:spcPct val="115000"/>
                        </a:lnSpc>
                        <a:spcAft>
                          <a:spcPts val="0"/>
                        </a:spcAft>
                        <a:tabLst>
                          <a:tab pos="685165" algn="l"/>
                        </a:tabLst>
                      </a:pPr>
                      <a:r>
                        <a:rPr lang="fa-IR" sz="2800" dirty="0">
                          <a:latin typeface="Calibri"/>
                          <a:ea typeface="Calibri"/>
                          <a:cs typeface="Arial"/>
                        </a:rPr>
                        <a:t>خطایی که رخداده است منجربه مرگ بیمارمی شود.</a:t>
                      </a:r>
                      <a:endParaRPr lang="en-US" sz="2800" dirty="0">
                        <a:latin typeface="Calibri"/>
                        <a:ea typeface="Calibri"/>
                        <a:cs typeface="Arial"/>
                      </a:endParaRPr>
                    </a:p>
                  </a:txBody>
                  <a:tcPr marL="68579" marR="68579" marT="0" marB="0"/>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t>علل وقوع اشتباهات دارو-پزشکی</a:t>
            </a:r>
            <a:endParaRPr lang="en-GB" sz="3600" dirty="0"/>
          </a:p>
        </p:txBody>
      </p:sp>
      <p:sp>
        <p:nvSpPr>
          <p:cNvPr id="3" name="Content Placeholder 2"/>
          <p:cNvSpPr>
            <a:spLocks noGrp="1"/>
          </p:cNvSpPr>
          <p:nvPr>
            <p:ph idx="1"/>
          </p:nvPr>
        </p:nvSpPr>
        <p:spPr/>
        <p:txBody>
          <a:bodyPr>
            <a:normAutofit lnSpcReduction="10000"/>
          </a:bodyPr>
          <a:lstStyle/>
          <a:p>
            <a:pPr algn="r" rtl="1"/>
            <a:r>
              <a:rPr lang="fa-IR" b="1" dirty="0" smtClean="0"/>
              <a:t>دستخط نامناسب</a:t>
            </a:r>
          </a:p>
          <a:p>
            <a:pPr algn="just" rtl="1"/>
            <a:r>
              <a:rPr lang="fa-IR" dirty="0">
                <a:solidFill>
                  <a:srgbClr val="000000"/>
                </a:solidFill>
                <a:latin typeface="Tahoma"/>
              </a:rPr>
              <a:t>دست خط نامناسب را از جمله مواردي </a:t>
            </a:r>
            <a:r>
              <a:rPr lang="fa-IR" dirty="0" smtClean="0">
                <a:solidFill>
                  <a:srgbClr val="000000"/>
                </a:solidFill>
                <a:latin typeface="Tahoma"/>
              </a:rPr>
              <a:t>است </a:t>
            </a:r>
            <a:r>
              <a:rPr lang="fa-IR" dirty="0">
                <a:solidFill>
                  <a:srgbClr val="000000"/>
                </a:solidFill>
                <a:latin typeface="Tahoma"/>
              </a:rPr>
              <a:t>كه افزايش اشتباهات و عوارض دارويي را در پي دارد و </a:t>
            </a:r>
            <a:r>
              <a:rPr lang="fa-IR" dirty="0" smtClean="0">
                <a:solidFill>
                  <a:srgbClr val="000000"/>
                </a:solidFill>
                <a:latin typeface="Tahoma"/>
              </a:rPr>
              <a:t>امروزه </a:t>
            </a:r>
            <a:r>
              <a:rPr lang="fa-IR" dirty="0">
                <a:solidFill>
                  <a:srgbClr val="000000"/>
                </a:solidFill>
                <a:latin typeface="Tahoma"/>
              </a:rPr>
              <a:t>در دنيا توصيه شده كه نسخه نويسي كامپيوتري شود تا اشتباهات و عوارض دارويي كاهش يابد.</a:t>
            </a:r>
          </a:p>
          <a:p>
            <a:pPr algn="just" rtl="1"/>
            <a:r>
              <a:rPr lang="fa-IR" dirty="0">
                <a:solidFill>
                  <a:srgbClr val="000000"/>
                </a:solidFill>
                <a:latin typeface="Tahoma"/>
              </a:rPr>
              <a:t> </a:t>
            </a:r>
            <a:r>
              <a:rPr lang="fa-IR" dirty="0"/>
              <a:t>در صورت ناخوانا بودن نسخه دارویی، پزشک داروساز باید با پزشک معالج </a:t>
            </a:r>
            <a:r>
              <a:rPr lang="fa-IR" dirty="0" smtClean="0"/>
              <a:t>تماس </a:t>
            </a:r>
            <a:r>
              <a:rPr lang="fa-IR" dirty="0"/>
              <a:t>حاصل کند و از صحت داروی ارائه شده مطمئن </a:t>
            </a:r>
            <a:r>
              <a:rPr lang="fa-IR" dirty="0" smtClean="0"/>
              <a:t>شود.</a:t>
            </a:r>
            <a:endParaRPr lang="en-US" dirty="0" smtClean="0">
              <a:solidFill>
                <a:srgbClr val="000000"/>
              </a:solidFill>
              <a:latin typeface="Tahoma"/>
            </a:endParaRPr>
          </a:p>
          <a:p>
            <a:pPr algn="just"/>
            <a:endParaRPr lang="fa-IR" dirty="0" smtClean="0">
              <a:solidFill>
                <a:srgbClr val="000000"/>
              </a:solidFill>
              <a:latin typeface="Tahoma"/>
            </a:endParaRPr>
          </a:p>
          <a:p>
            <a:pPr algn="just" rtl="1"/>
            <a:r>
              <a:rPr lang="fa-IR" dirty="0" smtClean="0"/>
              <a:t>80 </a:t>
            </a:r>
            <a:r>
              <a:rPr lang="fa-IR" dirty="0"/>
              <a:t>تا 90 درصد خطاهای انجام شده در </a:t>
            </a:r>
            <a:r>
              <a:rPr lang="fa-IR" dirty="0" smtClean="0"/>
              <a:t>داروخانه ها </a:t>
            </a:r>
            <a:r>
              <a:rPr lang="fa-IR" dirty="0"/>
              <a:t>مربوط به بدخطی پزشک معالج </a:t>
            </a:r>
            <a:r>
              <a:rPr lang="fa-IR" dirty="0" smtClean="0"/>
              <a:t>است .</a:t>
            </a:r>
            <a:endParaRPr lang="fa-IR" dirty="0">
              <a:solidFill>
                <a:srgbClr val="000000"/>
              </a:solidFill>
              <a:latin typeface="Tahoma"/>
            </a:endParaRPr>
          </a:p>
          <a:p>
            <a:pPr algn="r" rtl="1"/>
            <a:endParaRPr lang="fa-IR" dirty="0" smtClean="0"/>
          </a:p>
          <a:p>
            <a:pPr algn="r" rtl="1"/>
            <a:endParaRPr lang="fa-IR" b="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rtl="1">
              <a:spcBef>
                <a:spcPct val="20000"/>
              </a:spcBef>
            </a:pPr>
            <a:r>
              <a:rPr lang="fa-IR" sz="2800" b="1" dirty="0">
                <a:solidFill>
                  <a:prstClr val="black"/>
                </a:solidFill>
                <a:ea typeface="+mn-ea"/>
                <a:cs typeface="Arial"/>
              </a:rPr>
              <a:t>شبیه بودن نام فرآورده های دارویی از لحاظ نوشتاری و یا لفظی</a:t>
            </a:r>
            <a:br>
              <a:rPr lang="fa-IR" sz="2800" b="1" dirty="0">
                <a:solidFill>
                  <a:prstClr val="black"/>
                </a:solidFill>
                <a:ea typeface="+mn-ea"/>
                <a:cs typeface="Arial"/>
              </a:rPr>
            </a:br>
            <a:endParaRPr lang="fa-IR" sz="2800" dirty="0"/>
          </a:p>
        </p:txBody>
      </p:sp>
      <p:sp>
        <p:nvSpPr>
          <p:cNvPr id="3" name="Content Placeholder 2"/>
          <p:cNvSpPr>
            <a:spLocks noGrp="1"/>
          </p:cNvSpPr>
          <p:nvPr>
            <p:ph idx="1"/>
          </p:nvPr>
        </p:nvSpPr>
        <p:spPr>
          <a:xfrm>
            <a:off x="457200" y="1124745"/>
            <a:ext cx="8229600" cy="5001420"/>
          </a:xfrm>
        </p:spPr>
        <p:txBody>
          <a:bodyPr>
            <a:normAutofit/>
          </a:bodyPr>
          <a:lstStyle/>
          <a:p>
            <a:endParaRPr lang="fa-IR" dirty="0"/>
          </a:p>
        </p:txBody>
      </p:sp>
    </p:spTree>
    <p:extLst>
      <p:ext uri="{BB962C8B-B14F-4D97-AF65-F5344CB8AC3E}">
        <p14:creationId xmlns:p14="http://schemas.microsoft.com/office/powerpoint/2010/main" xmlns="" val="16325895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normAutofit fontScale="92500" lnSpcReduction="20000"/>
          </a:bodyPr>
          <a:lstStyle/>
          <a:p>
            <a:pPr lvl="0" algn="ctr" rtl="1">
              <a:buNone/>
            </a:pPr>
            <a:r>
              <a:rPr lang="fa-IR" sz="2600" dirty="0">
                <a:solidFill>
                  <a:prstClr val="black"/>
                </a:solidFill>
              </a:rPr>
              <a:t>آمپول ویتامین ب کمپلکس (اسوه)</a:t>
            </a:r>
            <a:endParaRPr lang="en-GB" sz="2600" dirty="0">
              <a:solidFill>
                <a:prstClr val="black"/>
              </a:solidFill>
            </a:endParaRPr>
          </a:p>
          <a:p>
            <a:pPr lvl="0" algn="ctr" rtl="1">
              <a:buNone/>
            </a:pPr>
            <a:r>
              <a:rPr lang="fa-IR" sz="2600" dirty="0">
                <a:solidFill>
                  <a:prstClr val="black"/>
                </a:solidFill>
              </a:rPr>
              <a:t>آمپول پرومتازین ( تهران شیمی )</a:t>
            </a:r>
            <a:endParaRPr lang="en-GB" sz="2600" dirty="0">
              <a:solidFill>
                <a:prstClr val="black"/>
              </a:solidFill>
            </a:endParaRPr>
          </a:p>
          <a:p>
            <a:pPr lvl="0" algn="ctr" rtl="1">
              <a:buNone/>
            </a:pPr>
            <a:r>
              <a:rPr lang="fa-IR" sz="2600" dirty="0">
                <a:solidFill>
                  <a:prstClr val="black"/>
                </a:solidFill>
              </a:rPr>
              <a:t>آمپول دگزامتازون    (  البرز دارو)</a:t>
            </a:r>
            <a:endParaRPr lang="en-GB" sz="2600" dirty="0">
              <a:solidFill>
                <a:prstClr val="black"/>
              </a:solidFill>
            </a:endParaRPr>
          </a:p>
          <a:p>
            <a:pPr lvl="0" algn="ctr" rtl="1">
              <a:buNone/>
            </a:pPr>
            <a:r>
              <a:rPr lang="fa-IR" sz="2600" dirty="0">
                <a:solidFill>
                  <a:prstClr val="black"/>
                </a:solidFill>
              </a:rPr>
              <a:t>  </a:t>
            </a:r>
            <a:endParaRPr lang="en-GB" sz="2600" dirty="0">
              <a:solidFill>
                <a:prstClr val="black"/>
              </a:solidFill>
            </a:endParaRPr>
          </a:p>
          <a:p>
            <a:pPr lvl="0" algn="ctr" rtl="1">
              <a:buNone/>
            </a:pPr>
            <a:r>
              <a:rPr lang="fa-IR" sz="2600" dirty="0">
                <a:solidFill>
                  <a:prstClr val="black"/>
                </a:solidFill>
              </a:rPr>
              <a:t>ویتامین کا1(اسوه)</a:t>
            </a:r>
            <a:endParaRPr lang="en-GB" sz="2600" dirty="0">
              <a:solidFill>
                <a:prstClr val="black"/>
              </a:solidFill>
            </a:endParaRPr>
          </a:p>
          <a:p>
            <a:pPr lvl="0" algn="ctr" rtl="1">
              <a:buNone/>
            </a:pPr>
            <a:r>
              <a:rPr lang="fa-IR" sz="2600" dirty="0">
                <a:solidFill>
                  <a:prstClr val="black"/>
                </a:solidFill>
              </a:rPr>
              <a:t>ویتامین ایی(اسوه)</a:t>
            </a:r>
            <a:endParaRPr lang="en-GB" sz="2600" dirty="0">
              <a:solidFill>
                <a:prstClr val="black"/>
              </a:solidFill>
            </a:endParaRPr>
          </a:p>
          <a:p>
            <a:pPr lvl="0" algn="ctr" rtl="1">
              <a:buNone/>
            </a:pPr>
            <a:r>
              <a:rPr lang="fa-IR" sz="2600" dirty="0">
                <a:solidFill>
                  <a:prstClr val="black"/>
                </a:solidFill>
              </a:rPr>
              <a:t> </a:t>
            </a:r>
            <a:endParaRPr lang="en-GB" sz="2600" dirty="0">
              <a:solidFill>
                <a:prstClr val="black"/>
              </a:solidFill>
            </a:endParaRPr>
          </a:p>
          <a:p>
            <a:pPr lvl="0" algn="ctr" rtl="1">
              <a:buNone/>
            </a:pPr>
            <a:r>
              <a:rPr lang="fa-IR" sz="2600" dirty="0">
                <a:solidFill>
                  <a:prstClr val="black"/>
                </a:solidFill>
              </a:rPr>
              <a:t> آمپول دیکلوفناک (کیمیدارو)</a:t>
            </a:r>
            <a:endParaRPr lang="en-GB" sz="2600" dirty="0">
              <a:solidFill>
                <a:prstClr val="black"/>
              </a:solidFill>
            </a:endParaRPr>
          </a:p>
          <a:p>
            <a:pPr lvl="0" algn="ctr" rtl="1">
              <a:buNone/>
            </a:pPr>
            <a:r>
              <a:rPr lang="fa-IR" sz="2600" dirty="0">
                <a:solidFill>
                  <a:prstClr val="black"/>
                </a:solidFill>
              </a:rPr>
              <a:t>دی سیکلومین (تولید دارو)</a:t>
            </a:r>
            <a:endParaRPr lang="en-GB" sz="2600" dirty="0">
              <a:solidFill>
                <a:prstClr val="black"/>
              </a:solidFill>
            </a:endParaRPr>
          </a:p>
          <a:p>
            <a:pPr lvl="0" algn="ctr" rtl="1">
              <a:buNone/>
            </a:pPr>
            <a:r>
              <a:rPr lang="fa-IR" sz="2600" dirty="0">
                <a:solidFill>
                  <a:prstClr val="black"/>
                </a:solidFill>
              </a:rPr>
              <a:t> </a:t>
            </a:r>
            <a:endParaRPr lang="en-GB" sz="2600" dirty="0">
              <a:solidFill>
                <a:prstClr val="black"/>
              </a:solidFill>
            </a:endParaRPr>
          </a:p>
          <a:p>
            <a:pPr lvl="0" algn="ctr" rtl="1">
              <a:buNone/>
            </a:pPr>
            <a:r>
              <a:rPr lang="fa-IR" sz="2600" dirty="0">
                <a:solidFill>
                  <a:prstClr val="black"/>
                </a:solidFill>
              </a:rPr>
              <a:t> دوپامین (کاپسین تامین )</a:t>
            </a:r>
            <a:endParaRPr lang="en-GB" sz="2600" dirty="0">
              <a:solidFill>
                <a:prstClr val="black"/>
              </a:solidFill>
            </a:endParaRPr>
          </a:p>
          <a:p>
            <a:pPr lvl="0" algn="ctr" rtl="1">
              <a:buNone/>
            </a:pPr>
            <a:r>
              <a:rPr lang="fa-IR" sz="2600" dirty="0">
                <a:solidFill>
                  <a:prstClr val="black"/>
                </a:solidFill>
              </a:rPr>
              <a:t>گرانیسترون (کاپسین تامین )</a:t>
            </a:r>
            <a:endParaRPr lang="en-GB" sz="2600" dirty="0">
              <a:solidFill>
                <a:prstClr val="black"/>
              </a:solidFill>
            </a:endParaRPr>
          </a:p>
        </p:txBody>
      </p:sp>
    </p:spTree>
    <p:extLst>
      <p:ext uri="{BB962C8B-B14F-4D97-AF65-F5344CB8AC3E}">
        <p14:creationId xmlns:p14="http://schemas.microsoft.com/office/powerpoint/2010/main" xmlns="" val="11956462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229600" cy="857256"/>
          </a:xfrm>
        </p:spPr>
        <p:txBody>
          <a:bodyPr>
            <a:normAutofit/>
          </a:bodyPr>
          <a:lstStyle/>
          <a:p>
            <a:pPr algn="ctr"/>
            <a:r>
              <a:rPr lang="fa-IR" sz="3600" b="1" dirty="0" smtClean="0"/>
              <a:t>لیست داروها با شکل مشابه</a:t>
            </a:r>
            <a:endParaRPr lang="en-GB" sz="3600" b="1" dirty="0"/>
          </a:p>
        </p:txBody>
      </p:sp>
      <p:sp>
        <p:nvSpPr>
          <p:cNvPr id="3" name="Content Placeholder 2"/>
          <p:cNvSpPr>
            <a:spLocks noGrp="1"/>
          </p:cNvSpPr>
          <p:nvPr>
            <p:ph idx="1"/>
          </p:nvPr>
        </p:nvSpPr>
        <p:spPr>
          <a:xfrm>
            <a:off x="457200" y="1071547"/>
            <a:ext cx="8229600" cy="5429288"/>
          </a:xfrm>
        </p:spPr>
        <p:txBody>
          <a:bodyPr>
            <a:normAutofit fontScale="92500" lnSpcReduction="10000"/>
          </a:bodyPr>
          <a:lstStyle/>
          <a:p>
            <a:pPr algn="ctr" rtl="1">
              <a:buNone/>
            </a:pPr>
            <a:r>
              <a:rPr lang="fa-IR" dirty="0" smtClean="0"/>
              <a:t>سایمتیدین  (  البرز دارو)</a:t>
            </a:r>
            <a:endParaRPr lang="en-GB" dirty="0" smtClean="0"/>
          </a:p>
          <a:p>
            <a:pPr algn="ctr" rtl="1">
              <a:buNone/>
            </a:pPr>
            <a:r>
              <a:rPr lang="fa-IR" dirty="0" smtClean="0"/>
              <a:t>کلماستین (مینو)</a:t>
            </a:r>
            <a:endParaRPr lang="en-GB" dirty="0" smtClean="0"/>
          </a:p>
          <a:p>
            <a:pPr algn="ctr" rtl="1">
              <a:buNone/>
            </a:pPr>
            <a:r>
              <a:rPr lang="fa-IR" dirty="0" smtClean="0"/>
              <a:t> </a:t>
            </a:r>
            <a:endParaRPr lang="en-GB" dirty="0" smtClean="0"/>
          </a:p>
          <a:p>
            <a:pPr algn="ctr" rtl="1">
              <a:buNone/>
            </a:pPr>
            <a:r>
              <a:rPr lang="fa-IR" dirty="0" smtClean="0"/>
              <a:t>ویتامین د3(اسوه)</a:t>
            </a:r>
            <a:endParaRPr lang="en-GB" dirty="0" smtClean="0"/>
          </a:p>
          <a:p>
            <a:pPr algn="ctr" rtl="1">
              <a:buNone/>
            </a:pPr>
            <a:r>
              <a:rPr lang="fa-IR" dirty="0" smtClean="0"/>
              <a:t>نالوکسان (تولید دارو)</a:t>
            </a:r>
            <a:endParaRPr lang="en-GB" dirty="0" smtClean="0"/>
          </a:p>
          <a:p>
            <a:pPr algn="ctr" rtl="1">
              <a:buNone/>
            </a:pPr>
            <a:r>
              <a:rPr lang="fa-IR" dirty="0" smtClean="0"/>
              <a:t>کلر فنیر آمین (البرز دارو)</a:t>
            </a:r>
            <a:endParaRPr lang="en-GB" dirty="0" smtClean="0"/>
          </a:p>
          <a:p>
            <a:pPr algn="ctr" rtl="1">
              <a:buNone/>
            </a:pPr>
            <a:r>
              <a:rPr lang="fa-IR" dirty="0" smtClean="0"/>
              <a:t>  </a:t>
            </a:r>
            <a:endParaRPr lang="en-GB" dirty="0" smtClean="0"/>
          </a:p>
          <a:p>
            <a:pPr algn="ctr" rtl="1">
              <a:buNone/>
            </a:pPr>
            <a:r>
              <a:rPr lang="fa-IR" dirty="0" smtClean="0"/>
              <a:t>ویال تیوپنتال(</a:t>
            </a:r>
            <a:r>
              <a:rPr lang="en-US" dirty="0" err="1" smtClean="0"/>
              <a:t>rotexemedica</a:t>
            </a:r>
            <a:r>
              <a:rPr lang="fa-IR" dirty="0" smtClean="0"/>
              <a:t>)</a:t>
            </a:r>
            <a:endParaRPr lang="en-GB" dirty="0" smtClean="0"/>
          </a:p>
          <a:p>
            <a:pPr algn="ctr" rtl="1">
              <a:buNone/>
            </a:pPr>
            <a:r>
              <a:rPr lang="fa-IR" dirty="0" smtClean="0"/>
              <a:t>ویال هیدروکورتیزون(</a:t>
            </a:r>
            <a:r>
              <a:rPr lang="en-US" dirty="0" err="1" smtClean="0"/>
              <a:t>rotexemedica</a:t>
            </a:r>
            <a:r>
              <a:rPr lang="fa-IR" dirty="0" smtClean="0"/>
              <a:t>)</a:t>
            </a:r>
          </a:p>
          <a:p>
            <a:pPr algn="ctr" rtl="1">
              <a:buNone/>
            </a:pPr>
            <a:endParaRPr lang="en-GB" dirty="0" smtClean="0"/>
          </a:p>
          <a:p>
            <a:pPr algn="ctr" rtl="1">
              <a:buNone/>
            </a:pPr>
            <a:r>
              <a:rPr lang="fa-IR" dirty="0" smtClean="0"/>
              <a:t>دیازپام (کاپسین تامین )</a:t>
            </a:r>
            <a:endParaRPr lang="en-GB" dirty="0" smtClean="0"/>
          </a:p>
          <a:p>
            <a:pPr algn="ctr" rtl="1">
              <a:buNone/>
            </a:pPr>
            <a:r>
              <a:rPr lang="fa-IR" dirty="0" smtClean="0"/>
              <a:t>فورزماید 20 (کاپسین تامین )</a:t>
            </a:r>
            <a:endParaRPr lang="en-GB" dirty="0" smtClean="0"/>
          </a:p>
          <a:p>
            <a:pPr algn="ctr">
              <a:buNone/>
            </a:pPr>
            <a:endParaRPr lang="en-GB" dirty="0"/>
          </a:p>
        </p:txBody>
      </p:sp>
    </p:spTree>
    <p:extLst>
      <p:ext uri="{BB962C8B-B14F-4D97-AF65-F5344CB8AC3E}">
        <p14:creationId xmlns:p14="http://schemas.microsoft.com/office/powerpoint/2010/main" xmlns="" val="21133113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8229600" cy="714356"/>
          </a:xfrm>
        </p:spPr>
        <p:txBody>
          <a:bodyPr>
            <a:noAutofit/>
          </a:bodyPr>
          <a:lstStyle/>
          <a:p>
            <a:pPr marL="342900" lvl="0" indent="-342900" rtl="1">
              <a:spcBef>
                <a:spcPct val="20000"/>
              </a:spcBef>
            </a:pPr>
            <a:r>
              <a:rPr lang="fa-IR" sz="2800" b="1" dirty="0" smtClean="0">
                <a:solidFill>
                  <a:prstClr val="black"/>
                </a:solidFill>
                <a:ea typeface="+mn-ea"/>
                <a:cs typeface="Arial"/>
              </a:rPr>
              <a:t>استفاده از اختصارات در نسخ</a:t>
            </a:r>
            <a:br>
              <a:rPr lang="fa-IR" sz="2800" b="1" dirty="0" smtClean="0">
                <a:solidFill>
                  <a:prstClr val="black"/>
                </a:solidFill>
                <a:ea typeface="+mn-ea"/>
                <a:cs typeface="Arial"/>
              </a:rPr>
            </a:br>
            <a:endParaRPr lang="en-GB" sz="2800" b="1" dirty="0"/>
          </a:p>
        </p:txBody>
      </p:sp>
      <p:sp>
        <p:nvSpPr>
          <p:cNvPr id="3" name="Content Placeholder 2"/>
          <p:cNvSpPr>
            <a:spLocks noGrp="1"/>
          </p:cNvSpPr>
          <p:nvPr>
            <p:ph idx="1"/>
          </p:nvPr>
        </p:nvSpPr>
        <p:spPr>
          <a:xfrm>
            <a:off x="457200" y="642918"/>
            <a:ext cx="8229600" cy="5929354"/>
          </a:xfrm>
        </p:spPr>
        <p:txBody>
          <a:bodyPr>
            <a:noAutofit/>
          </a:bodyPr>
          <a:lstStyle/>
          <a:p>
            <a:pPr marL="0" indent="0" algn="ctr" rtl="1">
              <a:buNone/>
            </a:pPr>
            <a:r>
              <a:rPr lang="fa-IR" sz="1800" dirty="0" smtClean="0"/>
              <a:t> </a:t>
            </a:r>
            <a:endParaRPr lang="en-GB" sz="1800" dirty="0" smtClean="0"/>
          </a:p>
          <a:p>
            <a:pPr marL="0" indent="0" algn="ctr" rtl="1">
              <a:buNone/>
            </a:pPr>
            <a:r>
              <a:rPr lang="fa-IR" sz="1800" dirty="0" smtClean="0"/>
              <a:t> </a:t>
            </a:r>
            <a:endParaRPr lang="en-GB" sz="1800" dirty="0" smtClean="0"/>
          </a:p>
          <a:p>
            <a:pPr marL="0" indent="0" algn="ctr" rtl="1">
              <a:buNone/>
            </a:pPr>
            <a:r>
              <a:rPr lang="fa-IR" sz="1400" dirty="0" smtClean="0"/>
              <a:t> </a:t>
            </a:r>
            <a:endParaRPr lang="en-GB" sz="1400" dirty="0" smtClean="0"/>
          </a:p>
          <a:p>
            <a:pPr marL="0" lvl="0" indent="0" algn="r" rtl="1" fontAlgn="base">
              <a:lnSpc>
                <a:spcPct val="90000"/>
              </a:lnSpc>
              <a:spcAft>
                <a:spcPct val="0"/>
              </a:spcAft>
              <a:buClr>
                <a:srgbClr val="EEC85E"/>
              </a:buClr>
              <a:buSzPct val="70000"/>
              <a:buNone/>
              <a:defRPr/>
            </a:pPr>
            <a:r>
              <a:rPr lang="fa-IR" sz="2800" dirty="0">
                <a:effectLst>
                  <a:outerShdw blurRad="38100" dist="38100" dir="2700000" algn="tl">
                    <a:srgbClr val="000000"/>
                  </a:outerShdw>
                </a:effectLst>
                <a:latin typeface="Verdana"/>
              </a:rPr>
              <a:t>از حرف </a:t>
            </a:r>
            <a:r>
              <a:rPr lang="en-US" sz="2800" dirty="0">
                <a:effectLst>
                  <a:outerShdw blurRad="38100" dist="38100" dir="2700000" algn="tl">
                    <a:srgbClr val="000000"/>
                  </a:outerShdw>
                </a:effectLst>
                <a:latin typeface="Verdana"/>
              </a:rPr>
              <a:t>U</a:t>
            </a:r>
            <a:r>
              <a:rPr lang="fa-IR" sz="2800" dirty="0">
                <a:effectLst>
                  <a:outerShdw blurRad="38100" dist="38100" dir="2700000" algn="tl">
                    <a:srgbClr val="000000"/>
                  </a:outerShdw>
                </a:effectLst>
                <a:latin typeface="Verdana"/>
              </a:rPr>
              <a:t> بعنوان  مخفف </a:t>
            </a:r>
            <a:r>
              <a:rPr lang="en-US" sz="2800" dirty="0">
                <a:effectLst>
                  <a:outerShdw blurRad="38100" dist="38100" dir="2700000" algn="tl">
                    <a:srgbClr val="000000"/>
                  </a:outerShdw>
                </a:effectLst>
                <a:latin typeface="Verdana"/>
              </a:rPr>
              <a:t>unit</a:t>
            </a:r>
            <a:r>
              <a:rPr lang="fa-IR" sz="2800" dirty="0">
                <a:effectLst>
                  <a:outerShdw blurRad="38100" dist="38100" dir="2700000" algn="tl">
                    <a:srgbClr val="000000"/>
                  </a:outerShdw>
                </a:effectLst>
                <a:latin typeface="Verdana"/>
              </a:rPr>
              <a:t> استفاده نکنید زیرا ممکنست با </a:t>
            </a:r>
            <a:r>
              <a:rPr lang="en-US" sz="2800" dirty="0" smtClean="0">
                <a:effectLst>
                  <a:outerShdw blurRad="38100" dist="38100" dir="2700000" algn="tl">
                    <a:srgbClr val="000000"/>
                  </a:outerShdw>
                </a:effectLst>
                <a:latin typeface="Verdana"/>
              </a:rPr>
              <a:t>O </a:t>
            </a:r>
            <a:r>
              <a:rPr lang="fa-IR" sz="2800" dirty="0">
                <a:effectLst>
                  <a:outerShdw blurRad="38100" dist="38100" dir="2700000" algn="tl">
                    <a:srgbClr val="000000"/>
                  </a:outerShdw>
                </a:effectLst>
                <a:latin typeface="Verdana"/>
              </a:rPr>
              <a:t>اشتباه شود</a:t>
            </a:r>
          </a:p>
          <a:p>
            <a:pPr marL="0" lvl="0" indent="0" algn="r" rtl="1" fontAlgn="base">
              <a:lnSpc>
                <a:spcPct val="90000"/>
              </a:lnSpc>
              <a:spcAft>
                <a:spcPct val="0"/>
              </a:spcAft>
              <a:buClr>
                <a:srgbClr val="EEC85E"/>
              </a:buClr>
              <a:buSzPct val="70000"/>
              <a:buNone/>
              <a:defRPr/>
            </a:pPr>
            <a:r>
              <a:rPr lang="fa-IR" sz="2800" dirty="0">
                <a:effectLst>
                  <a:outerShdw blurRad="38100" dist="38100" dir="2700000" algn="tl">
                    <a:srgbClr val="000000"/>
                  </a:outerShdw>
                </a:effectLst>
                <a:latin typeface="Verdana"/>
              </a:rPr>
              <a:t>اعداد اعشاری رابتنهائی با نقطه(بجای ممیز) همچون </a:t>
            </a:r>
            <a:r>
              <a:rPr lang="en-US" sz="2800" dirty="0">
                <a:effectLst>
                  <a:outerShdw blurRad="38100" dist="38100" dir="2700000" algn="tl">
                    <a:srgbClr val="000000"/>
                  </a:outerShdw>
                </a:effectLst>
                <a:latin typeface="Verdana"/>
              </a:rPr>
              <a:t>.5 </a:t>
            </a:r>
            <a:r>
              <a:rPr lang="fa-IR" sz="2800" dirty="0">
                <a:effectLst>
                  <a:outerShdw blurRad="38100" dist="38100" dir="2700000" algn="tl">
                    <a:srgbClr val="000000"/>
                  </a:outerShdw>
                </a:effectLst>
                <a:latin typeface="Verdana"/>
              </a:rPr>
              <a:t> نشان ندهید زیرا </a:t>
            </a:r>
            <a:r>
              <a:rPr lang="fa-IR" sz="2800" dirty="0" smtClean="0">
                <a:effectLst>
                  <a:outerShdw blurRad="38100" dist="38100" dir="2700000" algn="tl">
                    <a:srgbClr val="000000"/>
                  </a:outerShdw>
                </a:effectLst>
                <a:latin typeface="Verdana"/>
              </a:rPr>
              <a:t>ممکن است </a:t>
            </a:r>
            <a:r>
              <a:rPr lang="fa-IR" sz="2800" dirty="0">
                <a:effectLst>
                  <a:outerShdw blurRad="38100" dist="38100" dir="2700000" algn="tl">
                    <a:srgbClr val="000000"/>
                  </a:outerShdw>
                </a:effectLst>
                <a:latin typeface="Verdana"/>
              </a:rPr>
              <a:t>نقطه جلب توجه نکند </a:t>
            </a:r>
            <a:r>
              <a:rPr lang="fa-IR" sz="2800" dirty="0" smtClean="0">
                <a:effectLst>
                  <a:outerShdw blurRad="38100" dist="38100" dir="2700000" algn="tl">
                    <a:srgbClr val="000000"/>
                  </a:outerShdw>
                </a:effectLst>
                <a:latin typeface="Verdana"/>
              </a:rPr>
              <a:t>وباید </a:t>
            </a:r>
            <a:r>
              <a:rPr lang="fa-IR" sz="2800" dirty="0">
                <a:effectLst>
                  <a:outerShdw blurRad="38100" dist="38100" dir="2700000" algn="tl">
                    <a:srgbClr val="000000"/>
                  </a:outerShdw>
                </a:effectLst>
                <a:latin typeface="Verdana"/>
              </a:rPr>
              <a:t>بصورت </a:t>
            </a:r>
            <a:r>
              <a:rPr lang="en-US" sz="2800" dirty="0">
                <a:effectLst>
                  <a:outerShdw blurRad="38100" dist="38100" dir="2700000" algn="tl">
                    <a:srgbClr val="000000"/>
                  </a:outerShdw>
                </a:effectLst>
                <a:latin typeface="Verdana"/>
              </a:rPr>
              <a:t>0.5</a:t>
            </a:r>
            <a:r>
              <a:rPr lang="fa-IR" sz="2800" dirty="0">
                <a:effectLst>
                  <a:outerShdw blurRad="38100" dist="38100" dir="2700000" algn="tl">
                    <a:srgbClr val="000000"/>
                  </a:outerShdw>
                </a:effectLst>
                <a:latin typeface="Verdana"/>
              </a:rPr>
              <a:t> نوشته </a:t>
            </a:r>
            <a:r>
              <a:rPr lang="fa-IR" sz="2800" dirty="0" smtClean="0">
                <a:effectLst>
                  <a:outerShdw blurRad="38100" dist="38100" dir="2700000" algn="tl">
                    <a:srgbClr val="000000"/>
                  </a:outerShdw>
                </a:effectLst>
                <a:latin typeface="Verdana"/>
              </a:rPr>
              <a:t>شود</a:t>
            </a:r>
          </a:p>
          <a:p>
            <a:pPr marL="0" lvl="0" indent="0" algn="r" rtl="1" fontAlgn="base">
              <a:lnSpc>
                <a:spcPct val="90000"/>
              </a:lnSpc>
              <a:spcAft>
                <a:spcPct val="0"/>
              </a:spcAft>
              <a:buClr>
                <a:srgbClr val="EEC85E"/>
              </a:buClr>
              <a:buSzPct val="70000"/>
              <a:buNone/>
              <a:defRPr/>
            </a:pPr>
            <a:r>
              <a:rPr lang="fa-IR" sz="2800" dirty="0">
                <a:effectLst>
                  <a:outerShdw blurRad="38100" dist="38100" dir="2700000" algn="tl">
                    <a:srgbClr val="000000"/>
                  </a:outerShdw>
                </a:effectLst>
                <a:latin typeface="Verdana"/>
              </a:rPr>
              <a:t>هرگز نقطه اعشاری یا صفر را بعداز اعداد صحیح قرار ندهید مانند </a:t>
            </a:r>
            <a:r>
              <a:rPr lang="en-US" sz="2800" dirty="0">
                <a:effectLst>
                  <a:outerShdw blurRad="38100" dist="38100" dir="2700000" algn="tl">
                    <a:srgbClr val="000000"/>
                  </a:outerShdw>
                </a:effectLst>
                <a:latin typeface="Verdana"/>
              </a:rPr>
              <a:t>2.0</a:t>
            </a:r>
            <a:r>
              <a:rPr lang="fa-IR" sz="2800" dirty="0">
                <a:effectLst>
                  <a:outerShdw blurRad="38100" dist="38100" dir="2700000" algn="tl">
                    <a:srgbClr val="000000"/>
                  </a:outerShdw>
                </a:effectLst>
                <a:latin typeface="Verdana"/>
              </a:rPr>
              <a:t> بلکه باید بصورت </a:t>
            </a:r>
            <a:r>
              <a:rPr lang="en-US" sz="2800" dirty="0">
                <a:effectLst>
                  <a:outerShdw blurRad="38100" dist="38100" dir="2700000" algn="tl">
                    <a:srgbClr val="000000"/>
                  </a:outerShdw>
                </a:effectLst>
                <a:latin typeface="Verdana"/>
              </a:rPr>
              <a:t>2</a:t>
            </a:r>
            <a:r>
              <a:rPr lang="fa-IR" sz="2800" dirty="0">
                <a:effectLst>
                  <a:outerShdw blurRad="38100" dist="38100" dir="2700000" algn="tl">
                    <a:srgbClr val="000000"/>
                  </a:outerShdw>
                </a:effectLst>
                <a:latin typeface="Verdana"/>
              </a:rPr>
              <a:t>نوشته شود زیرا </a:t>
            </a:r>
            <a:r>
              <a:rPr lang="fa-IR" sz="2800" dirty="0" smtClean="0">
                <a:effectLst>
                  <a:outerShdw blurRad="38100" dist="38100" dir="2700000" algn="tl">
                    <a:srgbClr val="000000"/>
                  </a:outerShdw>
                </a:effectLst>
                <a:latin typeface="Verdana"/>
              </a:rPr>
              <a:t>ممکن است </a:t>
            </a:r>
            <a:r>
              <a:rPr lang="fa-IR" sz="2800" dirty="0">
                <a:effectLst>
                  <a:outerShdw blurRad="38100" dist="38100" dir="2700000" algn="tl">
                    <a:srgbClr val="000000"/>
                  </a:outerShdw>
                </a:effectLst>
                <a:latin typeface="Verdana"/>
              </a:rPr>
              <a:t>نقطه اعشاری جلب توجه </a:t>
            </a:r>
            <a:r>
              <a:rPr lang="fa-IR" sz="2800" dirty="0" smtClean="0">
                <a:effectLst>
                  <a:outerShdw blurRad="38100" dist="38100" dir="2700000" algn="tl">
                    <a:srgbClr val="000000"/>
                  </a:outerShdw>
                </a:effectLst>
                <a:latin typeface="Verdana"/>
              </a:rPr>
              <a:t>نکند.عدم </a:t>
            </a:r>
            <a:r>
              <a:rPr lang="fa-IR" sz="2800" dirty="0">
                <a:effectLst>
                  <a:outerShdw blurRad="38100" dist="38100" dir="2700000" algn="tl">
                    <a:srgbClr val="000000"/>
                  </a:outerShdw>
                </a:effectLst>
                <a:latin typeface="Verdana"/>
              </a:rPr>
              <a:t>استفاده از صفر قبل از ممیز باعث اشتباه ممیز با عدد یک میگردد.</a:t>
            </a:r>
            <a:endParaRPr lang="fa-IR" sz="2800" b="1" dirty="0">
              <a:effectLst>
                <a:outerShdw blurRad="38100" dist="38100" dir="2700000" algn="tl">
                  <a:srgbClr val="000000"/>
                </a:outerShdw>
              </a:effectLst>
              <a:latin typeface="Verdana"/>
            </a:endParaRPr>
          </a:p>
          <a:p>
            <a:pPr marL="0" lvl="0" indent="0" algn="r" rtl="1" fontAlgn="base">
              <a:lnSpc>
                <a:spcPct val="90000"/>
              </a:lnSpc>
              <a:spcAft>
                <a:spcPct val="0"/>
              </a:spcAft>
              <a:buClr>
                <a:srgbClr val="EEC85E"/>
              </a:buClr>
              <a:buSzPct val="70000"/>
              <a:buNone/>
              <a:defRPr/>
            </a:pPr>
            <a:endParaRPr lang="en-US" sz="2800" dirty="0">
              <a:effectLst>
                <a:outerShdw blurRad="38100" dist="38100" dir="2700000" algn="tl">
                  <a:srgbClr val="000000"/>
                </a:outerShdw>
              </a:effectLst>
              <a:latin typeface="Verdana"/>
            </a:endParaRPr>
          </a:p>
          <a:p>
            <a:pPr marL="0" indent="0" algn="ctr" rtl="1">
              <a:buNone/>
            </a:pPr>
            <a:r>
              <a:rPr lang="fa-IR" sz="1400" dirty="0" smtClean="0"/>
              <a:t> </a:t>
            </a:r>
            <a:endParaRPr lang="en-GB" sz="1400" dirty="0" smtClean="0"/>
          </a:p>
          <a:p>
            <a:pPr marL="0" indent="0" algn="ctr" rtl="1">
              <a:buNone/>
            </a:pPr>
            <a:r>
              <a:rPr lang="fa-IR" sz="1400" dirty="0" smtClean="0"/>
              <a:t> </a:t>
            </a:r>
            <a:endParaRPr lang="en-GB" sz="1400" dirty="0" smtClean="0"/>
          </a:p>
          <a:p>
            <a:pPr marL="0" indent="0" algn="ctr" rtl="1">
              <a:buNone/>
            </a:pPr>
            <a:r>
              <a:rPr lang="en-US" sz="1400" dirty="0" smtClean="0"/>
              <a:t> </a:t>
            </a:r>
            <a:endParaRPr lang="en-GB" sz="1400" dirty="0" smtClean="0"/>
          </a:p>
          <a:p>
            <a:pPr marL="0" indent="0" algn="ctr">
              <a:buNone/>
            </a:pPr>
            <a:endParaRPr lang="en-GB" sz="1400" dirty="0"/>
          </a:p>
        </p:txBody>
      </p:sp>
    </p:spTree>
    <p:extLst>
      <p:ext uri="{BB962C8B-B14F-4D97-AF65-F5344CB8AC3E}">
        <p14:creationId xmlns:p14="http://schemas.microsoft.com/office/powerpoint/2010/main" xmlns="" val="22220265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rtl="1">
              <a:spcBef>
                <a:spcPct val="20000"/>
              </a:spcBef>
            </a:pPr>
            <a:r>
              <a:rPr lang="fa-IR" sz="2400" b="1" dirty="0">
                <a:solidFill>
                  <a:prstClr val="black"/>
                </a:solidFill>
                <a:ea typeface="+mn-ea"/>
                <a:cs typeface="Arial"/>
              </a:rPr>
              <a:t>نقص در عملکرد تجهیزات پزشکی</a:t>
            </a:r>
            <a:br>
              <a:rPr lang="fa-IR" sz="2400" b="1" dirty="0">
                <a:solidFill>
                  <a:prstClr val="black"/>
                </a:solidFill>
                <a:ea typeface="+mn-ea"/>
                <a:cs typeface="Arial"/>
              </a:rPr>
            </a:br>
            <a:endParaRPr lang="fa-IR" sz="2400" b="1" dirty="0"/>
          </a:p>
        </p:txBody>
      </p:sp>
      <p:sp>
        <p:nvSpPr>
          <p:cNvPr id="3" name="Content Placeholder 2"/>
          <p:cNvSpPr>
            <a:spLocks noGrp="1"/>
          </p:cNvSpPr>
          <p:nvPr>
            <p:ph idx="1"/>
          </p:nvPr>
        </p:nvSpPr>
        <p:spPr/>
        <p:txBody>
          <a:bodyPr>
            <a:normAutofit/>
          </a:bodyPr>
          <a:lstStyle/>
          <a:p>
            <a:pPr lvl="0" algn="r" rtl="1"/>
            <a:r>
              <a:rPr lang="fa-IR" sz="2800" dirty="0" smtClean="0">
                <a:solidFill>
                  <a:schemeClr val="tx1">
                    <a:lumMod val="95000"/>
                  </a:schemeClr>
                </a:solidFill>
              </a:rPr>
              <a:t>به </a:t>
            </a:r>
            <a:r>
              <a:rPr lang="fa-IR" sz="2800" dirty="0">
                <a:solidFill>
                  <a:schemeClr val="tx1">
                    <a:lumMod val="95000"/>
                  </a:schemeClr>
                </a:solidFill>
              </a:rPr>
              <a:t>عنوان مثال می توان به بروز اشکالاتی در بعضی از شماره سری ساخت های انسولین </a:t>
            </a:r>
            <a:r>
              <a:rPr lang="en-US" sz="2800" dirty="0">
                <a:solidFill>
                  <a:schemeClr val="tx1">
                    <a:lumMod val="95000"/>
                  </a:schemeClr>
                </a:solidFill>
              </a:rPr>
              <a:t>pen</a:t>
            </a:r>
            <a:r>
              <a:rPr lang="fa-IR" sz="2800" dirty="0">
                <a:solidFill>
                  <a:schemeClr val="tx1">
                    <a:lumMod val="95000"/>
                  </a:schemeClr>
                </a:solidFill>
              </a:rPr>
              <a:t> و نشت انسولین از آن اشاره نمود که منجر به دریافت دوز نامناسب از دارو توسط بیمار و بروز کتوزیس در دو بیمار دریافت کننده انسولین گلارژین گردید.</a:t>
            </a:r>
          </a:p>
          <a:p>
            <a:pPr lvl="0" algn="r" rtl="1"/>
            <a:endParaRPr lang="en-GB" sz="2800" dirty="0">
              <a:solidFill>
                <a:prstClr val="black"/>
              </a:solidFill>
            </a:endParaRPr>
          </a:p>
          <a:p>
            <a:endParaRPr lang="fa-IR" sz="2800" dirty="0"/>
          </a:p>
        </p:txBody>
      </p:sp>
    </p:spTree>
    <p:extLst>
      <p:ext uri="{BB962C8B-B14F-4D97-AF65-F5344CB8AC3E}">
        <p14:creationId xmlns:p14="http://schemas.microsoft.com/office/powerpoint/2010/main" xmlns="" val="31781022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سایر علل خطای دارویی</a:t>
            </a:r>
            <a:endParaRPr lang="en-GB" dirty="0"/>
          </a:p>
        </p:txBody>
      </p:sp>
      <p:sp>
        <p:nvSpPr>
          <p:cNvPr id="3" name="Content Placeholder 2"/>
          <p:cNvSpPr>
            <a:spLocks noGrp="1"/>
          </p:cNvSpPr>
          <p:nvPr>
            <p:ph idx="1"/>
          </p:nvPr>
        </p:nvSpPr>
        <p:spPr/>
        <p:txBody>
          <a:bodyPr/>
          <a:lstStyle/>
          <a:p>
            <a:pPr algn="r" rtl="1">
              <a:buFont typeface="Arial" pitchFamily="34" charset="0"/>
              <a:buChar char="•"/>
            </a:pPr>
            <a:r>
              <a:rPr lang="fa-IR" dirty="0" smtClean="0"/>
              <a:t>محاسبه ناصحیح دوز دارو</a:t>
            </a:r>
            <a:br>
              <a:rPr lang="fa-IR" dirty="0" smtClean="0"/>
            </a:br>
            <a:r>
              <a:rPr lang="fa-IR" dirty="0" smtClean="0"/>
              <a:t>اشتباه در انتقال دستور پزشک به پرونده بیمار</a:t>
            </a:r>
            <a:br>
              <a:rPr lang="fa-IR" dirty="0" smtClean="0"/>
            </a:br>
            <a:r>
              <a:rPr lang="fa-IR" dirty="0" smtClean="0"/>
              <a:t>اشتباهات در </a:t>
            </a:r>
            <a:r>
              <a:rPr lang="en-US" dirty="0" smtClean="0"/>
              <a:t>labeling</a:t>
            </a:r>
            <a:r>
              <a:rPr lang="fa-IR" dirty="0" smtClean="0"/>
              <a:t> داروها</a:t>
            </a:r>
            <a:br>
              <a:rPr lang="fa-IR" dirty="0" smtClean="0"/>
            </a:br>
            <a:r>
              <a:rPr lang="fa-IR" dirty="0" smtClean="0"/>
              <a:t> فشار کاری زیاد</a:t>
            </a:r>
            <a:br>
              <a:rPr lang="fa-IR" dirty="0" smtClean="0"/>
            </a:br>
            <a:r>
              <a:rPr lang="fa-IR" dirty="0" smtClean="0"/>
              <a:t>اشتباه در عملکرد پرسنل</a:t>
            </a:r>
            <a:br>
              <a:rPr lang="fa-IR" dirty="0" smtClean="0"/>
            </a:br>
            <a:r>
              <a:rPr lang="fa-IR" dirty="0" smtClean="0"/>
              <a:t>عدم دسترسی به دارو</a:t>
            </a:r>
            <a:br>
              <a:rPr lang="fa-IR" dirty="0" smtClean="0"/>
            </a:br>
            <a:r>
              <a:rPr lang="fa-IR" dirty="0" smtClean="0"/>
              <a:t>کافی نبودن پرسنل آموزش دیده</a:t>
            </a:r>
            <a:endParaRPr lang="en-GB"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t>روش نوشتن گزارش</a:t>
            </a:r>
            <a:endParaRPr lang="en-US" dirty="0" smtClean="0"/>
          </a:p>
        </p:txBody>
      </p:sp>
      <p:sp>
        <p:nvSpPr>
          <p:cNvPr id="3" name="Content Placeholder 2"/>
          <p:cNvSpPr>
            <a:spLocks noGrp="1"/>
          </p:cNvSpPr>
          <p:nvPr>
            <p:ph idx="1"/>
          </p:nvPr>
        </p:nvSpPr>
        <p:spPr/>
        <p:txBody>
          <a:bodyPr/>
          <a:lstStyle/>
          <a:p>
            <a:pPr algn="r" rtl="1">
              <a:buNone/>
            </a:pPr>
            <a:r>
              <a:rPr lang="fa-IR" dirty="0" smtClean="0"/>
              <a:t>•	خطاها بایستی درفرم های مخصوص که درتمام بخشها، داروخانه ،دفتربهبود کیفیت وجود دارند، نوشته شود.</a:t>
            </a:r>
            <a:endParaRPr lang="en-US" dirty="0" smtClean="0"/>
          </a:p>
          <a:p>
            <a:pPr algn="r" rtl="1">
              <a:buNone/>
            </a:pPr>
            <a:r>
              <a:rPr lang="fa-IR" dirty="0" smtClean="0"/>
              <a:t>•	خطاها باید درصندوق های مخصوص انداخته شود.</a:t>
            </a:r>
            <a:endParaRPr lang="en-US" dirty="0" smtClean="0"/>
          </a:p>
          <a:p>
            <a:pPr algn="r">
              <a:buNone/>
            </a:pPr>
            <a:r>
              <a:rPr lang="fa-IR" dirty="0" smtClean="0"/>
              <a:t>	درکمیته خطاهای دارویی کلیه خطاها طبقه بندی وتحلیل </a:t>
            </a:r>
            <a:endParaRPr lang="en-GB" dirty="0" smtClean="0"/>
          </a:p>
          <a:p>
            <a:pPr algn="r">
              <a:buNone/>
            </a:pPr>
            <a:r>
              <a:rPr lang="en-US" dirty="0" smtClean="0"/>
              <a:t>.</a:t>
            </a:r>
            <a:r>
              <a:rPr lang="fa-IR" dirty="0" smtClean="0"/>
              <a:t>می شود</a:t>
            </a:r>
            <a:endParaRPr lang="fa-I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rtl="1">
              <a:lnSpc>
                <a:spcPct val="115000"/>
              </a:lnSpc>
              <a:spcAft>
                <a:spcPts val="1000"/>
              </a:spcAft>
            </a:pPr>
            <a:r>
              <a:rPr lang="ar-SA" dirty="0">
                <a:latin typeface="Verdana"/>
                <a:ea typeface="Times New Roman"/>
                <a:cs typeface="B Nazanin"/>
              </a:rPr>
              <a:t>در ایالات متحده آمریکا سالیانه تقریباً 5/1 میلیون نفر از این خطاها آسیب دیده و هزاران نفر جان خود را از دست می دهند که خود هزینه ای حداقل 5/3 بیلیون دلاری به دنبال دارد. بر اساس مطالعات مختلف بین </a:t>
            </a:r>
            <a:r>
              <a:rPr lang="en-US" sz="2400" dirty="0" smtClean="0">
                <a:latin typeface="Verdana"/>
                <a:ea typeface="Times New Roman"/>
                <a:cs typeface="B Nazanin"/>
              </a:rPr>
              <a:t>1/7</a:t>
            </a:r>
            <a:r>
              <a:rPr lang="ar-SA" sz="2400" dirty="0" smtClean="0">
                <a:latin typeface="Verdana"/>
                <a:ea typeface="Times New Roman"/>
                <a:cs typeface="B Nazanin"/>
              </a:rPr>
              <a:t> </a:t>
            </a:r>
            <a:r>
              <a:rPr lang="ar-SA" sz="2400" dirty="0">
                <a:latin typeface="Verdana"/>
                <a:ea typeface="Times New Roman"/>
                <a:cs typeface="B Nazanin"/>
              </a:rPr>
              <a:t>تا </a:t>
            </a:r>
            <a:r>
              <a:rPr lang="en-US" sz="2400" dirty="0" smtClean="0">
                <a:latin typeface="Verdana"/>
                <a:ea typeface="Times New Roman"/>
                <a:cs typeface="B Nazanin"/>
              </a:rPr>
              <a:t>9/4</a:t>
            </a:r>
            <a:r>
              <a:rPr lang="ar-SA" dirty="0" smtClean="0">
                <a:latin typeface="Verdana"/>
                <a:ea typeface="Times New Roman"/>
                <a:cs typeface="B Nazanin"/>
              </a:rPr>
              <a:t>درصد </a:t>
            </a:r>
            <a:r>
              <a:rPr lang="ar-SA" dirty="0">
                <a:latin typeface="Verdana"/>
                <a:ea typeface="Times New Roman"/>
                <a:cs typeface="B Nazanin"/>
              </a:rPr>
              <a:t>موارد بستری در بیمارستان در ارتباط با داروها (با شیوع 4 برابری در سالمندان در مقایسه با جوانترها) بوده ، نکته مهم آن که قریب دو سوم این موارد قابل پیشگیری</a:t>
            </a:r>
            <a:r>
              <a:rPr lang="en-US" dirty="0">
                <a:latin typeface="B Nazanin"/>
                <a:ea typeface="Times New Roman"/>
                <a:cs typeface="Arial"/>
              </a:rPr>
              <a:t> </a:t>
            </a:r>
            <a:r>
              <a:rPr lang="ar-SA" dirty="0">
                <a:latin typeface="B Nazanin"/>
                <a:ea typeface="Times New Roman"/>
              </a:rPr>
              <a:t>محسوب می شوند.</a:t>
            </a:r>
            <a:endParaRPr lang="en-US" sz="2400" dirty="0">
              <a:ea typeface="Times New Roman"/>
              <a:cs typeface="Arial"/>
            </a:endParaRPr>
          </a:p>
          <a:p>
            <a:endParaRPr lang="fa-IR" dirty="0"/>
          </a:p>
        </p:txBody>
      </p:sp>
    </p:spTree>
    <p:extLst>
      <p:ext uri="{BB962C8B-B14F-4D97-AF65-F5344CB8AC3E}">
        <p14:creationId xmlns:p14="http://schemas.microsoft.com/office/powerpoint/2010/main" xmlns="" val="6771831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88640"/>
            <a:ext cx="8229600" cy="1143000"/>
          </a:xfrm>
        </p:spPr>
        <p:txBody>
          <a:bodyPr>
            <a:normAutofit fontScale="90000"/>
          </a:bodyPr>
          <a:lstStyle/>
          <a:p>
            <a:pPr algn="r" rtl="1"/>
            <a:r>
              <a:rPr lang="fa-IR" b="1" dirty="0" smtClean="0"/>
              <a:t>اقدامات توصیه شونده برای زمانیکه با یک خطای دارویی مواجه هستیم:</a:t>
            </a:r>
            <a:endParaRPr lang="en-US" b="1" dirty="0" smtClean="0"/>
          </a:p>
        </p:txBody>
      </p:sp>
      <p:sp>
        <p:nvSpPr>
          <p:cNvPr id="3" name="Content Placeholder 2"/>
          <p:cNvSpPr>
            <a:spLocks noGrp="1"/>
          </p:cNvSpPr>
          <p:nvPr>
            <p:ph idx="1"/>
          </p:nvPr>
        </p:nvSpPr>
        <p:spPr/>
        <p:txBody>
          <a:bodyPr>
            <a:normAutofit/>
          </a:bodyPr>
          <a:lstStyle/>
          <a:p>
            <a:pPr algn="r" rtl="1"/>
            <a:endParaRPr lang="en-US" dirty="0" smtClean="0"/>
          </a:p>
          <a:p>
            <a:pPr algn="r" rtl="1">
              <a:buNone/>
            </a:pPr>
            <a:r>
              <a:rPr lang="fa-IR" dirty="0" smtClean="0"/>
              <a:t>•فراهم کردن درمان اصلاحی و حمایتی لازم برای بیمار</a:t>
            </a:r>
            <a:endParaRPr lang="en-US" dirty="0" smtClean="0"/>
          </a:p>
          <a:p>
            <a:pPr algn="r" rtl="1">
              <a:buNone/>
            </a:pPr>
            <a:r>
              <a:rPr lang="fa-IR" dirty="0" smtClean="0"/>
              <a:t>•نوشتن گزارش بلافاصله پس ازکشف خطا مطابق با روش عملیاتی استاندارد.</a:t>
            </a:r>
            <a:endParaRPr lang="en-US" dirty="0" smtClean="0"/>
          </a:p>
          <a:p>
            <a:pPr algn="r" rtl="1">
              <a:buNone/>
            </a:pPr>
            <a:r>
              <a:rPr lang="fa-IR" dirty="0" smtClean="0"/>
              <a:t>•برای خطاهای بالینی قابل توجه، بایستی اطلاعات را جمع آوری کرد و بررسی باید فورا آغازمی شود. اطلاعات باید شامل چه اتفاقی افتاد،چه زمانی آن حادثه رخ داده،علل احتمالی حادثه که چرا رخداده است</a:t>
            </a:r>
            <a:endParaRPr lang="en-US" dirty="0" smtClean="0"/>
          </a:p>
          <a:p>
            <a:pPr algn="r" rtl="1">
              <a:buNone/>
            </a:pPr>
            <a:r>
              <a:rPr lang="fa-IR" dirty="0" smtClean="0"/>
              <a:t>•گزارش خطاهای دارویی که شامل اقدامات اصلاحی وپیشگیرانه است باید توسط سرپرستار بخش مورد نظرنوشته شود.</a:t>
            </a:r>
            <a:endParaRPr lang="en-US" dirty="0" smtClean="0"/>
          </a:p>
          <a:p>
            <a:pPr algn="r"/>
            <a:endParaRPr lang="fa-I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fa-IR" sz="3600" b="1" dirty="0" smtClean="0"/>
              <a:t>تجزیه وتحلیل واستفاده از گزارش خطا داروها</a:t>
            </a:r>
            <a:endParaRPr lang="en-US" sz="3600" dirty="0" smtClean="0"/>
          </a:p>
        </p:txBody>
      </p:sp>
      <p:sp>
        <p:nvSpPr>
          <p:cNvPr id="3" name="Content Placeholder 2"/>
          <p:cNvSpPr>
            <a:spLocks noGrp="1"/>
          </p:cNvSpPr>
          <p:nvPr>
            <p:ph idx="1"/>
          </p:nvPr>
        </p:nvSpPr>
        <p:spPr/>
        <p:txBody>
          <a:bodyPr>
            <a:normAutofit/>
          </a:bodyPr>
          <a:lstStyle/>
          <a:p>
            <a:pPr algn="r" rtl="1"/>
            <a:r>
              <a:rPr lang="fa-IR" dirty="0" smtClean="0"/>
              <a:t>(الف) گزارش خطای دارویی در کمیته خطا طبقه بندی خواهد شد ومورد تجزیه وتحلیل قرار می گیرد.</a:t>
            </a:r>
            <a:endParaRPr lang="en-US" dirty="0" smtClean="0"/>
          </a:p>
          <a:p>
            <a:pPr algn="r" rtl="1"/>
            <a:r>
              <a:rPr lang="fa-IR" dirty="0" smtClean="0"/>
              <a:t>(ب) اطلاعات خطای دارویی جمع آوری خواهد شد.این اطلاعات درفرموله کردن استراتژی برای پیش برد و دربرنامه بهبودکیفیت وایمنی استفاده می شود.</a:t>
            </a:r>
            <a:endParaRPr lang="en-GB" dirty="0" smtClean="0"/>
          </a:p>
          <a:p>
            <a:pPr algn="r" rtl="1"/>
            <a:r>
              <a:rPr lang="fa-IR" dirty="0" smtClean="0"/>
              <a:t>گزارش خطای دارویی به ما اطمینان می دهد که اجرای برنامه کاهش خطا</a:t>
            </a:r>
            <a:r>
              <a:rPr lang="en-GB" dirty="0" smtClean="0"/>
              <a:t> </a:t>
            </a:r>
            <a:r>
              <a:rPr lang="fa-IR" dirty="0" smtClean="0"/>
              <a:t>با موفقیت انجام می شود.اطلاعات مفید ی درکاهش خطا ی دارویی یا پیشگیری به</a:t>
            </a:r>
            <a:r>
              <a:rPr lang="en-GB" dirty="0" smtClean="0"/>
              <a:t> </a:t>
            </a:r>
            <a:r>
              <a:rPr lang="fa-IR" dirty="0" smtClean="0"/>
              <a:t>ما می دهد و تلاشها در بهبود ایمنی بیماربه ثمر خواهد نشست.</a:t>
            </a:r>
            <a:endParaRPr lang="en-US" dirty="0" smtClean="0"/>
          </a:p>
          <a:p>
            <a:pPr algn="r"/>
            <a:endParaRPr lang="fa-I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fa-IR" b="1" dirty="0"/>
          </a:p>
        </p:txBody>
      </p:sp>
      <p:sp>
        <p:nvSpPr>
          <p:cNvPr id="3" name="Content Placeholder 2"/>
          <p:cNvSpPr>
            <a:spLocks noGrp="1"/>
          </p:cNvSpPr>
          <p:nvPr>
            <p:ph idx="1"/>
          </p:nvPr>
        </p:nvSpPr>
        <p:spPr/>
        <p:txBody>
          <a:bodyPr>
            <a:normAutofit/>
          </a:bodyPr>
          <a:lstStyle/>
          <a:p>
            <a:pPr algn="ctr" rtl="1">
              <a:buNone/>
            </a:pPr>
            <a:r>
              <a:rPr lang="fa-IR" sz="4400" dirty="0" smtClean="0"/>
              <a:t>راه های پیشگیری از خطاهای دارویی توسط پرسنل</a:t>
            </a:r>
            <a:endParaRPr lang="fa-IR" sz="4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656184"/>
          </a:xfrm>
        </p:spPr>
        <p:txBody>
          <a:bodyPr>
            <a:normAutofit/>
          </a:bodyPr>
          <a:lstStyle/>
          <a:p>
            <a:pPr algn="r" rtl="1"/>
            <a:r>
              <a:rPr lang="fa-IR" sz="2400" b="1" dirty="0" smtClean="0"/>
              <a:t>بمنظور كاهش و يا حذف احتمال بروز اتفاقات ناخواسته دارويي درمرحله پذيرش بيمار (از منزل ) به بيمارستان، انتقال بين و يا داخل بيمارستاني و ترخيص بيمار از بيمارستان رعايت موارد ذيل ضروري است :</a:t>
            </a:r>
            <a:endParaRPr lang="fa-IR" sz="2400" dirty="0"/>
          </a:p>
        </p:txBody>
      </p:sp>
      <p:sp>
        <p:nvSpPr>
          <p:cNvPr id="3" name="Content Placeholder 2"/>
          <p:cNvSpPr>
            <a:spLocks noGrp="1"/>
          </p:cNvSpPr>
          <p:nvPr>
            <p:ph idx="1"/>
          </p:nvPr>
        </p:nvSpPr>
        <p:spPr>
          <a:xfrm>
            <a:off x="457200" y="2060849"/>
            <a:ext cx="8229600" cy="4065315"/>
          </a:xfrm>
        </p:spPr>
        <p:txBody>
          <a:bodyPr>
            <a:normAutofit/>
          </a:bodyPr>
          <a:lstStyle/>
          <a:p>
            <a:pPr algn="r" rtl="1"/>
            <a:r>
              <a:rPr lang="fa-IR" dirty="0" smtClean="0"/>
              <a:t>1) </a:t>
            </a:r>
            <a:r>
              <a:rPr lang="fa-IR" b="1" dirty="0" smtClean="0"/>
              <a:t>در هنگام پذيرش بيمار، انتقال داخل و بين بيمارستاني</a:t>
            </a:r>
          </a:p>
          <a:p>
            <a:pPr algn="r" rtl="1"/>
            <a:r>
              <a:rPr lang="fa-IR" dirty="0" smtClean="0"/>
              <a:t>بررسي كليه داروهاي مورد استفاده بيماردر منزل و بررسي نسخه اوليه در صورت وجود هر گونه ابهام </a:t>
            </a:r>
          </a:p>
          <a:p>
            <a:pPr algn="r" rtl="1"/>
            <a:r>
              <a:rPr lang="fa-IR" dirty="0" smtClean="0"/>
              <a:t>تطبيق داروهاي جديد تجويز شده به بيمار با ساير داروهاي مورد مصرف بيمار به لحاظ وجود هر گونه واكنش هاي متقابل دارويي</a:t>
            </a:r>
          </a:p>
          <a:p>
            <a:pPr algn="r" rtl="1"/>
            <a:r>
              <a:rPr lang="fa-IR" dirty="0" smtClean="0"/>
              <a:t>تماس تلفني از بخش مبدا به بخش مقصد در هنگام انتقال داخل و بين بيمارستاني و مطلع شدن از وضعيت جسماني و رواني بيمار در صورت نياز</a:t>
            </a:r>
            <a:endParaRPr lang="fa-I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t>2) </a:t>
            </a:r>
            <a:r>
              <a:rPr lang="fa-IR" sz="3600" b="1" dirty="0" smtClean="0"/>
              <a:t>در هنگام ترخيص بيمار به منزل</a:t>
            </a:r>
            <a:endParaRPr lang="fa-IR" sz="3600" dirty="0"/>
          </a:p>
        </p:txBody>
      </p:sp>
      <p:sp>
        <p:nvSpPr>
          <p:cNvPr id="3" name="Content Placeholder 2"/>
          <p:cNvSpPr>
            <a:spLocks noGrp="1"/>
          </p:cNvSpPr>
          <p:nvPr>
            <p:ph idx="1"/>
          </p:nvPr>
        </p:nvSpPr>
        <p:spPr/>
        <p:txBody>
          <a:bodyPr/>
          <a:lstStyle/>
          <a:p>
            <a:pPr algn="r" rtl="1"/>
            <a:r>
              <a:rPr lang="fa-IR" dirty="0" smtClean="0"/>
              <a:t>تطبيق كليه داروهاي مورد مصرف بيمار در منزل با داروهاي جديد تجويز شده</a:t>
            </a:r>
          </a:p>
          <a:p>
            <a:pPr algn="r" rtl="1"/>
            <a:r>
              <a:rPr lang="fa-IR" dirty="0" smtClean="0"/>
              <a:t>توضيح دقيق دستورات دارويي براي بيمار و در صورت </a:t>
            </a:r>
            <a:r>
              <a:rPr lang="en-US" dirty="0" smtClean="0"/>
              <a:t>  </a:t>
            </a:r>
            <a:r>
              <a:rPr lang="fa-IR" dirty="0" smtClean="0"/>
              <a:t>لزوم ارائه دستورات به صورت كتبي</a:t>
            </a:r>
            <a:endParaRPr lang="fa-I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642194"/>
          </a:xfrm>
        </p:spPr>
        <p:txBody>
          <a:bodyPr>
            <a:normAutofit/>
          </a:bodyPr>
          <a:lstStyle/>
          <a:p>
            <a:pPr algn="r" rtl="1"/>
            <a:r>
              <a:rPr lang="fa-IR" sz="3200" b="1" dirty="0" smtClean="0"/>
              <a:t>فقدان اطلاعات كافي مرتبط به مشخصات بيمار از عوامل خطرزا در وقوع حوادث ناخواسته دارويي مي باشد.</a:t>
            </a:r>
            <a:endParaRPr lang="fa-IR" sz="3200" dirty="0"/>
          </a:p>
        </p:txBody>
      </p:sp>
      <p:sp>
        <p:nvSpPr>
          <p:cNvPr id="3" name="Content Placeholder 2"/>
          <p:cNvSpPr>
            <a:spLocks noGrp="1"/>
          </p:cNvSpPr>
          <p:nvPr>
            <p:ph idx="1"/>
          </p:nvPr>
        </p:nvSpPr>
        <p:spPr>
          <a:xfrm>
            <a:off x="457200" y="2348881"/>
            <a:ext cx="8229600" cy="3777283"/>
          </a:xfrm>
        </p:spPr>
        <p:txBody>
          <a:bodyPr>
            <a:normAutofit/>
          </a:bodyPr>
          <a:lstStyle/>
          <a:p>
            <a:pPr algn="r">
              <a:buNone/>
            </a:pPr>
            <a:r>
              <a:rPr lang="fa-IR" dirty="0" smtClean="0"/>
              <a:t>- تاريخچه صحيح دارويي</a:t>
            </a:r>
          </a:p>
          <a:p>
            <a:pPr algn="r">
              <a:buNone/>
            </a:pPr>
            <a:r>
              <a:rPr lang="fa-IR" dirty="0" smtClean="0"/>
              <a:t>- داروهاي مصرفي در حال حاظر</a:t>
            </a:r>
          </a:p>
          <a:p>
            <a:pPr algn="r">
              <a:buNone/>
            </a:pPr>
            <a:r>
              <a:rPr lang="fa-IR" dirty="0" smtClean="0"/>
              <a:t>- سن، جنس، وزن و قد بيمار</a:t>
            </a:r>
          </a:p>
          <a:p>
            <a:pPr algn="r">
              <a:buNone/>
            </a:pPr>
            <a:r>
              <a:rPr lang="fa-IR" dirty="0" smtClean="0"/>
              <a:t>- بيماريهاي همراه و وضعيت كنوني بيمار</a:t>
            </a:r>
          </a:p>
          <a:p>
            <a:pPr algn="r">
              <a:buNone/>
            </a:pPr>
            <a:r>
              <a:rPr lang="fa-IR" dirty="0" smtClean="0"/>
              <a:t>- نتايج مرتبط به تست هاي آزمايشگاهي</a:t>
            </a:r>
          </a:p>
          <a:p>
            <a:pPr algn="r">
              <a:buNone/>
            </a:pPr>
            <a:r>
              <a:rPr lang="fa-IR" dirty="0" smtClean="0"/>
              <a:t>- حاملگي و وضعيت شير دهي بيماردر صورت نياز</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3600" b="1" dirty="0" smtClean="0"/>
              <a:t>نسخه پزشك شامل موارد زير بايد باشد</a:t>
            </a:r>
            <a:endParaRPr lang="fa-IR" sz="3600" dirty="0"/>
          </a:p>
        </p:txBody>
      </p:sp>
      <p:sp>
        <p:nvSpPr>
          <p:cNvPr id="3" name="Content Placeholder 2"/>
          <p:cNvSpPr>
            <a:spLocks noGrp="1"/>
          </p:cNvSpPr>
          <p:nvPr>
            <p:ph idx="1"/>
          </p:nvPr>
        </p:nvSpPr>
        <p:spPr/>
        <p:txBody>
          <a:bodyPr/>
          <a:lstStyle/>
          <a:p>
            <a:pPr algn="r">
              <a:buNone/>
            </a:pPr>
            <a:r>
              <a:rPr lang="fa-IR" dirty="0" smtClean="0"/>
              <a:t>- نام و نام خانوادگي بيمار</a:t>
            </a:r>
          </a:p>
          <a:p>
            <a:pPr algn="r">
              <a:buNone/>
            </a:pPr>
            <a:r>
              <a:rPr lang="fa-IR" dirty="0" smtClean="0"/>
              <a:t>- تشخيص بيماری</a:t>
            </a:r>
          </a:p>
          <a:p>
            <a:pPr algn="r">
              <a:buNone/>
            </a:pPr>
            <a:r>
              <a:rPr lang="fa-IR" dirty="0" smtClean="0"/>
              <a:t>- تاريخ و زمان تجويزدارو (راه تزريق در مورد داروهاي تزريقي)</a:t>
            </a:r>
          </a:p>
          <a:p>
            <a:pPr algn="r">
              <a:buNone/>
            </a:pPr>
            <a:r>
              <a:rPr lang="fa-IR" dirty="0" smtClean="0"/>
              <a:t>- نام كامل ژنريك دارو، دوز، راه تجويز، طول مدت تجويز دارو</a:t>
            </a:r>
          </a:p>
          <a:p>
            <a:pPr algn="ctr">
              <a:buNone/>
            </a:pPr>
            <a:r>
              <a:rPr lang="fa-IR" dirty="0" smtClean="0"/>
              <a:t>• </a:t>
            </a:r>
            <a:r>
              <a:rPr lang="fa-IR" b="1" dirty="0" smtClean="0"/>
              <a:t>از بكار گيري اختصارات در تجويز دارو اجتناب نمائيد</a:t>
            </a:r>
            <a:endParaRPr lang="en-GB" b="1" dirty="0" smtClean="0"/>
          </a:p>
          <a:p>
            <a:pPr algn="ctr">
              <a:buNone/>
            </a:pPr>
            <a:endParaRPr lang="fa-I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b="1" dirty="0" smtClean="0"/>
              <a:t>در مورد نسخ حاوي داروهاي تزريقي</a:t>
            </a:r>
            <a:endParaRPr lang="fa-IR" sz="3600" dirty="0"/>
          </a:p>
        </p:txBody>
      </p:sp>
      <p:sp>
        <p:nvSpPr>
          <p:cNvPr id="3" name="Content Placeholder 2"/>
          <p:cNvSpPr>
            <a:spLocks noGrp="1"/>
          </p:cNvSpPr>
          <p:nvPr>
            <p:ph idx="1"/>
          </p:nvPr>
        </p:nvSpPr>
        <p:spPr/>
        <p:txBody>
          <a:bodyPr>
            <a:normAutofit/>
          </a:bodyPr>
          <a:lstStyle/>
          <a:p>
            <a:pPr algn="r" rtl="1"/>
            <a:r>
              <a:rPr lang="fa-IR" dirty="0" smtClean="0"/>
              <a:t>غلظت و ميزان كلي دارو درسرنگ و يا محلول دارويي نهايي آماده انفوزيون</a:t>
            </a:r>
          </a:p>
          <a:p>
            <a:pPr algn="r" rtl="1"/>
            <a:r>
              <a:rPr lang="fa-IR" dirty="0" smtClean="0"/>
              <a:t>نام و حجم حلال و محلول انفوزيون</a:t>
            </a:r>
          </a:p>
          <a:p>
            <a:pPr algn="r" rtl="1"/>
            <a:r>
              <a:rPr lang="fa-IR" dirty="0" smtClean="0"/>
              <a:t>ميزان و طول مدت تجويز</a:t>
            </a:r>
          </a:p>
          <a:p>
            <a:pPr algn="r" rtl="1"/>
            <a:r>
              <a:rPr lang="fa-IR" dirty="0" smtClean="0"/>
              <a:t>زمان انقضاء محلول نهايي</a:t>
            </a:r>
          </a:p>
          <a:p>
            <a:pPr algn="r" rtl="1"/>
            <a:r>
              <a:rPr lang="fa-IR" dirty="0" smtClean="0"/>
              <a:t>سن و وزن بيماران كمتر از 16 سال</a:t>
            </a:r>
          </a:p>
          <a:p>
            <a:pPr algn="r" rtl="1"/>
            <a:r>
              <a:rPr lang="fa-IR" dirty="0" smtClean="0"/>
              <a:t>تاريخ بازنگري دستور دارويي (تاريخ و زمان قطع)</a:t>
            </a:r>
          </a:p>
          <a:p>
            <a:pPr algn="r" rtl="1"/>
            <a:r>
              <a:rPr lang="fa-IR" dirty="0" smtClean="0"/>
              <a:t>دستور پزشك به منظورپايش تعادل مايعات و يا پايش باليني بيمار</a:t>
            </a:r>
            <a:endParaRPr lang="fa-I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ctr">
              <a:buNone/>
            </a:pPr>
            <a:r>
              <a:rPr lang="fa-IR" dirty="0" smtClean="0"/>
              <a:t>بمنظور كاهش وقوع اتفاقات ناخواسته</a:t>
            </a:r>
          </a:p>
          <a:p>
            <a:pPr algn="ctr">
              <a:buNone/>
            </a:pPr>
            <a:r>
              <a:rPr lang="en-US" dirty="0" smtClean="0"/>
              <a:t> </a:t>
            </a:r>
            <a:r>
              <a:rPr lang="fa-IR" dirty="0" smtClean="0"/>
              <a:t>دارويي الزاميست بيمارستان داراي ليست</a:t>
            </a:r>
          </a:p>
          <a:p>
            <a:pPr algn="ctr">
              <a:buNone/>
            </a:pPr>
            <a:r>
              <a:rPr lang="fa-IR" dirty="0" smtClean="0"/>
              <a:t>داروهاي پر خطر و ليست واكنشهاي</a:t>
            </a:r>
          </a:p>
          <a:p>
            <a:pPr algn="ctr">
              <a:buNone/>
            </a:pPr>
            <a:r>
              <a:rPr lang="fa-IR" dirty="0" smtClean="0"/>
              <a:t>متقابل دارويي خطرناك باشد.</a:t>
            </a:r>
            <a:endParaRPr lang="fa-IR"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r" rtl="1">
              <a:buNone/>
            </a:pPr>
            <a:r>
              <a:rPr lang="fa-IR" dirty="0" smtClean="0"/>
              <a:t>قبل از تجويزدارو به بيمار، پرستار مسئول شيفت و نيزقبل از پيچيدن نسخه پزشك، داروساز داروخانه بيمارستان نسخ پزشكي را به لحاظ هر گونه ابهام منجمله ناخوانا بودن، كامل نبودن دستور دارويي و يا هر گونه سؤال بررسي و رفع نمايد.</a:t>
            </a:r>
            <a:endParaRPr lang="fa-I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04"/>
            <a:ext cx="8229600" cy="1071570"/>
          </a:xfrm>
        </p:spPr>
        <p:txBody>
          <a:bodyPr>
            <a:normAutofit fontScale="90000"/>
          </a:bodyPr>
          <a:lstStyle/>
          <a:p>
            <a:pPr algn="ctr"/>
            <a:r>
              <a:rPr lang="fa-IR" b="1" dirty="0" smtClean="0"/>
              <a:t>خطاهای دارویی</a:t>
            </a:r>
            <a:r>
              <a:rPr lang="en-GB" dirty="0" smtClean="0"/>
              <a:t/>
            </a:r>
            <a:br>
              <a:rPr lang="en-GB" dirty="0" smtClean="0"/>
            </a:br>
            <a:endParaRPr lang="en-GB" dirty="0"/>
          </a:p>
        </p:txBody>
      </p:sp>
      <p:sp>
        <p:nvSpPr>
          <p:cNvPr id="3" name="Content Placeholder 2"/>
          <p:cNvSpPr>
            <a:spLocks noGrp="1"/>
          </p:cNvSpPr>
          <p:nvPr>
            <p:ph idx="1"/>
          </p:nvPr>
        </p:nvSpPr>
        <p:spPr>
          <a:xfrm>
            <a:off x="214283" y="1600201"/>
            <a:ext cx="8572560" cy="4525963"/>
          </a:xfrm>
        </p:spPr>
        <p:txBody>
          <a:bodyPr>
            <a:normAutofit/>
          </a:bodyPr>
          <a:lstStyle/>
          <a:p>
            <a:pPr algn="r" rtl="1"/>
            <a:endParaRPr lang="en-GB" sz="3200" dirty="0" smtClean="0"/>
          </a:p>
          <a:p>
            <a:pPr algn="r" rtl="1"/>
            <a:r>
              <a:rPr lang="fa-IR" dirty="0" smtClean="0"/>
              <a:t>ﺧﻄﺎي </a:t>
            </a:r>
            <a:r>
              <a:rPr lang="fa-IR" dirty="0"/>
              <a:t>داروﻳﻲ ﻋﺒﺎرت اﺳﺖ ازﻫﺮﮔﻮﻧﻪ </a:t>
            </a:r>
            <a:r>
              <a:rPr lang="fa-IR" b="1" dirty="0"/>
              <a:t>روﻳﺪاد ﻗﺎﺑﻞ پیشگیری </a:t>
            </a:r>
            <a:r>
              <a:rPr lang="fa-IR" dirty="0"/>
              <a:t>ﻛﻪ ﻣﻤﻜﻦ اﺳﺖ </a:t>
            </a:r>
            <a:r>
              <a:rPr lang="fa-IR" b="1" dirty="0"/>
              <a:t>ﺑﺎﻋﺚ ﻳﺎ ﻣﻨﺠﺮ </a:t>
            </a:r>
            <a:r>
              <a:rPr lang="fa-IR" dirty="0"/>
              <a:t>ﺑﻪ ﻣﺼـﺮف ﻧﺎﻣﻨﺎﺳـﺐ ﻓﺮآورده داروﻳﻲ ﻳﺎ اﻳﺠﺎد اﺛﺮات زﻳﺎن آور در ﺑﻴﻤﺎر ﮔﺮدد.</a:t>
            </a:r>
            <a:endParaRPr lang="en-GB" dirty="0"/>
          </a:p>
          <a:p>
            <a:pPr algn="r" rtl="1"/>
            <a:endParaRPr lang="en-GB" sz="32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3600" b="1" dirty="0" smtClean="0"/>
              <a:t>در هنگام دادن اولين دوز داروي جديد به بيمار</a:t>
            </a:r>
            <a:endParaRPr lang="fa-IR" sz="3600" dirty="0"/>
          </a:p>
        </p:txBody>
      </p:sp>
      <p:sp>
        <p:nvSpPr>
          <p:cNvPr id="3" name="Content Placeholder 2"/>
          <p:cNvSpPr>
            <a:spLocks noGrp="1"/>
          </p:cNvSpPr>
          <p:nvPr>
            <p:ph idx="1"/>
          </p:nvPr>
        </p:nvSpPr>
        <p:spPr/>
        <p:txBody>
          <a:bodyPr>
            <a:normAutofit/>
          </a:bodyPr>
          <a:lstStyle/>
          <a:p>
            <a:pPr algn="r">
              <a:buFontTx/>
              <a:buChar char="-"/>
            </a:pPr>
            <a:r>
              <a:rPr lang="fa-IR" dirty="0" smtClean="0"/>
              <a:t>برچسب دارويي را در سه مرحله ذيل با دستور دارويي در كارت  دارویی ،کنترل نمایید:</a:t>
            </a:r>
          </a:p>
          <a:p>
            <a:pPr algn="r">
              <a:buFontTx/>
              <a:buChar char="-"/>
            </a:pPr>
            <a:r>
              <a:rPr lang="fa-IR" dirty="0" smtClean="0"/>
              <a:t>1) درزمان برداشتن دارو از قفسه دارويي و چيدن و آماده نمودن دارو</a:t>
            </a:r>
          </a:p>
          <a:p>
            <a:pPr algn="r">
              <a:buNone/>
            </a:pPr>
            <a:r>
              <a:rPr lang="fa-IR" dirty="0" smtClean="0"/>
              <a:t>2) قبل از دادن دارو به بيمار</a:t>
            </a:r>
          </a:p>
          <a:p>
            <a:pPr algn="r">
              <a:buNone/>
            </a:pPr>
            <a:r>
              <a:rPr lang="fa-IR" dirty="0" smtClean="0"/>
              <a:t>3) در بالين بيمار و در هنگام دادن دارو به بيمار</a:t>
            </a:r>
            <a:endParaRPr lang="fa-IR"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654164"/>
          </a:xfrm>
        </p:spPr>
        <p:txBody>
          <a:bodyPr>
            <a:normAutofit fontScale="90000"/>
          </a:bodyPr>
          <a:lstStyle/>
          <a:p>
            <a:pPr algn="ctr" rtl="1"/>
            <a:r>
              <a:rPr lang="fa-IR" sz="3600" b="1" dirty="0" smtClean="0"/>
              <a:t>با استفاده از حداقل دو روش ذيل بصورت تؤام، بيمارصحيح را شناسايي نمائيد:</a:t>
            </a:r>
            <a:endParaRPr lang="fa-IR" sz="3600" dirty="0"/>
          </a:p>
        </p:txBody>
      </p:sp>
      <p:sp>
        <p:nvSpPr>
          <p:cNvPr id="3" name="Content Placeholder 2"/>
          <p:cNvSpPr>
            <a:spLocks noGrp="1"/>
          </p:cNvSpPr>
          <p:nvPr>
            <p:ph idx="1"/>
          </p:nvPr>
        </p:nvSpPr>
        <p:spPr/>
        <p:txBody>
          <a:bodyPr/>
          <a:lstStyle/>
          <a:p>
            <a:pPr algn="r">
              <a:buNone/>
            </a:pPr>
            <a:endParaRPr lang="fa-IR" b="1" dirty="0" smtClean="0"/>
          </a:p>
          <a:p>
            <a:pPr algn="r">
              <a:buNone/>
            </a:pPr>
            <a:r>
              <a:rPr lang="fa-IR" dirty="0" smtClean="0"/>
              <a:t>- پرسش نام و نام خانوادگي از بيمار</a:t>
            </a:r>
          </a:p>
          <a:p>
            <a:pPr algn="r">
              <a:buNone/>
            </a:pPr>
            <a:r>
              <a:rPr lang="fa-IR" dirty="0" smtClean="0"/>
              <a:t>- باند شناسايي بيماران (در صورت وجود)</a:t>
            </a:r>
          </a:p>
          <a:p>
            <a:pPr algn="r">
              <a:buNone/>
            </a:pPr>
            <a:r>
              <a:rPr lang="fa-IR" dirty="0" smtClean="0"/>
              <a:t>- شناسايي توسط كادر درماني</a:t>
            </a:r>
            <a:endParaRPr lang="fa-IR"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ctr">
              <a:buNone/>
            </a:pPr>
            <a:r>
              <a:rPr lang="fa-IR" b="1" dirty="0" smtClean="0"/>
              <a:t>يادآوري مي شود هيچگاه از شماره تخت و شماره اتاق براي</a:t>
            </a:r>
          </a:p>
          <a:p>
            <a:pPr algn="ctr">
              <a:buNone/>
            </a:pPr>
            <a:r>
              <a:rPr lang="fa-IR" b="1" dirty="0" smtClean="0"/>
              <a:t>شناسايي بيمار استفاده نشود.</a:t>
            </a:r>
            <a:endParaRPr lang="fa-IR"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3600" b="1" dirty="0" smtClean="0"/>
              <a:t>رعايت استانداردهاي ذيل بمنظور اطمينان از تجويز داروي صحيح به بيمار</a:t>
            </a:r>
            <a:endParaRPr lang="fa-IR" sz="3600" b="1" dirty="0"/>
          </a:p>
        </p:txBody>
      </p:sp>
      <p:sp>
        <p:nvSpPr>
          <p:cNvPr id="3" name="Content Placeholder 2"/>
          <p:cNvSpPr>
            <a:spLocks noGrp="1"/>
          </p:cNvSpPr>
          <p:nvPr>
            <p:ph idx="1"/>
          </p:nvPr>
        </p:nvSpPr>
        <p:spPr/>
        <p:txBody>
          <a:bodyPr>
            <a:normAutofit/>
          </a:bodyPr>
          <a:lstStyle/>
          <a:p>
            <a:pPr algn="r" rtl="1">
              <a:buFontTx/>
              <a:buChar char="-"/>
            </a:pPr>
            <a:r>
              <a:rPr lang="fa-IR" dirty="0" smtClean="0"/>
              <a:t>كنترل نسخه دارويي با مشخصات بيمار</a:t>
            </a:r>
          </a:p>
          <a:p>
            <a:pPr algn="r" rtl="1">
              <a:buFontTx/>
              <a:buChar char="-"/>
            </a:pPr>
            <a:r>
              <a:rPr lang="fa-IR" dirty="0" smtClean="0"/>
              <a:t>- قرار دادن آمپول، ويال تزريق، سرنگ ها، حلال استريل ، سوآپ پنبه آغشته به الكل 70 % و دستكش يك بار مصرف در يك سيني تميز و مخصوص دارو به منظور رعايت موازين كنترل عفونت</a:t>
            </a:r>
          </a:p>
          <a:p>
            <a:pPr algn="r" rtl="1">
              <a:buNone/>
            </a:pPr>
            <a:r>
              <a:rPr lang="fa-IR" dirty="0" smtClean="0"/>
              <a:t>- كنترل تاريخ انقضاء دارو، شفافيت، وجود كريستال و يا هر گونه آسيب به جداره ويال/آمپول دارو، بسته بندي آنها، شرايط نگهداري قبلي دارو(براي مثال خارج ازيخچال)</a:t>
            </a:r>
            <a:endParaRPr lang="fa-IR"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900"/>
            <a:ext cx="8229600" cy="1143000"/>
          </a:xfrm>
        </p:spPr>
        <p:txBody>
          <a:bodyPr/>
          <a:lstStyle/>
          <a:p>
            <a:endParaRPr lang="fa-IR"/>
          </a:p>
        </p:txBody>
      </p:sp>
      <p:sp>
        <p:nvSpPr>
          <p:cNvPr id="3" name="Content Placeholder 2"/>
          <p:cNvSpPr>
            <a:spLocks noGrp="1"/>
          </p:cNvSpPr>
          <p:nvPr>
            <p:ph idx="1"/>
          </p:nvPr>
        </p:nvSpPr>
        <p:spPr>
          <a:xfrm>
            <a:off x="500035" y="928671"/>
            <a:ext cx="8229600" cy="5483245"/>
          </a:xfrm>
        </p:spPr>
        <p:txBody>
          <a:bodyPr>
            <a:noAutofit/>
          </a:bodyPr>
          <a:lstStyle/>
          <a:p>
            <a:pPr algn="r" rtl="1">
              <a:buFont typeface="Arial" pitchFamily="34" charset="0"/>
              <a:buChar char="•"/>
            </a:pPr>
            <a:r>
              <a:rPr lang="fa-IR" sz="2800" dirty="0" smtClean="0"/>
              <a:t> برچسب داروها را با دقت مطالعه نمائيد تا از اشتباه در </a:t>
            </a:r>
            <a:r>
              <a:rPr lang="fa-IR" sz="2800" b="1" dirty="0" smtClean="0"/>
              <a:t>داروهاي مشابه </a:t>
            </a:r>
            <a:r>
              <a:rPr lang="fa-IR" sz="2800" dirty="0" smtClean="0"/>
              <a:t>پيشگيري شود.</a:t>
            </a:r>
          </a:p>
          <a:p>
            <a:pPr algn="r" rtl="1"/>
            <a:r>
              <a:rPr lang="fa-IR" sz="2800" dirty="0" smtClean="0"/>
              <a:t>فرمولاسيون، دوز، نوع حلال استريل، مايع انفوزيون و سرعت تجويز را بااطلاعات مندرج بر روي برچسب ويال/آمپول به جهت وجود هر گونه مغايرتي كنترل كنيد .</a:t>
            </a:r>
          </a:p>
          <a:p>
            <a:pPr algn="r" rtl="1"/>
            <a:r>
              <a:rPr lang="fa-IR" sz="2800" dirty="0" smtClean="0"/>
              <a:t>وجود هر گونه </a:t>
            </a:r>
            <a:r>
              <a:rPr lang="fa-IR" sz="2800" b="1" dirty="0" smtClean="0"/>
              <a:t>آلرژي و حساسيت </a:t>
            </a:r>
            <a:r>
              <a:rPr lang="fa-IR" sz="2800" dirty="0" smtClean="0"/>
              <a:t>شناخته شده دارويي را از بيمار سؤال نمائيد.</a:t>
            </a:r>
          </a:p>
          <a:p>
            <a:pPr algn="r" rtl="1"/>
            <a:r>
              <a:rPr lang="fa-IR" sz="2800" dirty="0" smtClean="0"/>
              <a:t>در صورتي كه داروي مورد تجويز در ليست داروهاي </a:t>
            </a:r>
            <a:r>
              <a:rPr lang="fa-IR" sz="2800" b="1" dirty="0" smtClean="0"/>
              <a:t>پرخطر</a:t>
            </a:r>
            <a:r>
              <a:rPr lang="fa-IR" sz="2800" dirty="0" smtClean="0"/>
              <a:t> بيمارستان قرار دارد.دو نفر دارو را کنترل کنند.</a:t>
            </a:r>
          </a:p>
          <a:p>
            <a:pPr algn="r" rtl="1"/>
            <a:r>
              <a:rPr lang="fa-IR" sz="2800" dirty="0" smtClean="0"/>
              <a:t>هيچ گاه داروي كشيده شده در سرنگ و يا محلول سرم دارويي آماده براي انفوزيون را بدون برچسب دارويي صحيح رها ننمائيد.</a:t>
            </a:r>
            <a:endParaRPr lang="fa-IR" sz="28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r">
              <a:buNone/>
            </a:pPr>
            <a:r>
              <a:rPr lang="fa-IR" dirty="0" smtClean="0"/>
              <a:t>بروز هر گونه واكنش ناخواسته دارويي را درپرونده بيمار ثبت كنيد.</a:t>
            </a:r>
          </a:p>
          <a:p>
            <a:pPr algn="r">
              <a:buNone/>
            </a:pPr>
            <a:r>
              <a:rPr lang="fa-IR" dirty="0" smtClean="0"/>
              <a:t>بعد از اتمام تزريق وسايل مصرف شده را بصورت مناسب دفع کنید. يادآوري مي شود هرگز از يك آمپول و يا ويال دو بار استفاده ننمائيد مگر درصورتي كه در برچسب كارخانه سازنده دارو قيد شده باشد .</a:t>
            </a:r>
            <a:endParaRPr lang="fa-IR"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a:bodyPr>
          <a:lstStyle/>
          <a:p>
            <a:pPr algn="ctr">
              <a:buNone/>
            </a:pPr>
            <a:r>
              <a:rPr lang="en-US" sz="9600" b="1" dirty="0" smtClean="0"/>
              <a:t>ADR</a:t>
            </a:r>
            <a:endParaRPr lang="en-GB" sz="9600"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fa-IR" sz="3600" b="1" dirty="0" smtClean="0"/>
              <a:t>معرفي اداره ( تاريخچه و پايه هاي قانوني تشكيل اداره و اهداف) بصورت مختصر:</a:t>
            </a:r>
            <a:endParaRPr lang="fa-IR" sz="3600" dirty="0" smtClean="0"/>
          </a:p>
        </p:txBody>
      </p:sp>
      <p:sp>
        <p:nvSpPr>
          <p:cNvPr id="3" name="Content Placeholder 2"/>
          <p:cNvSpPr>
            <a:spLocks noGrp="1"/>
          </p:cNvSpPr>
          <p:nvPr>
            <p:ph idx="1"/>
          </p:nvPr>
        </p:nvSpPr>
        <p:spPr/>
        <p:txBody>
          <a:bodyPr>
            <a:normAutofit/>
          </a:bodyPr>
          <a:lstStyle/>
          <a:p>
            <a:pPr algn="r" rtl="1"/>
            <a:r>
              <a:rPr lang="fa-IR" dirty="0" smtClean="0"/>
              <a:t>مرکز ثبت وبررسی عوارض ناخواسته داروها </a:t>
            </a:r>
            <a:r>
              <a:rPr lang="en-GB" dirty="0" smtClean="0"/>
              <a:t>(ADR) </a:t>
            </a:r>
            <a:r>
              <a:rPr lang="fa-IR" dirty="0" smtClean="0"/>
              <a:t>به عنوان تنها مرکز ملی در سطح کشور به جمع آوری و ثبت گزارشهای عوارض دارویی مشاهده شده توسط جامعه محترم پزشکی می پردازد. این مرکز از سال 1377 به عنوان عضو کامل سازمان جهانی بهداشت در برنامه بین المللی پایش فرآورده های دارویی پذیرفته شده است. هدف از بررسی عوارض دارویی دریافت شده، کاهش مرگ و میر ناشی از عوارض دارویی و پیشگیری از وقوع آنها می باشد. </a:t>
            </a:r>
          </a:p>
          <a:p>
            <a:pPr algn="r"/>
            <a:endParaRPr lang="en-GB"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938962"/>
          </a:xfrm>
        </p:spPr>
        <p:txBody>
          <a:bodyPr>
            <a:noAutofit/>
          </a:bodyPr>
          <a:lstStyle/>
          <a:p>
            <a:pPr algn="ctr"/>
            <a:r>
              <a:rPr lang="ar-SA" sz="3600" b="1" dirty="0" smtClean="0"/>
              <a:t>اهداف عمده مرکز ثبت وبررسی عوارض ناخواسته داروها عبارتند از:</a:t>
            </a:r>
            <a:r>
              <a:rPr lang="ar-SA" sz="3600" dirty="0" smtClean="0"/>
              <a:t/>
            </a:r>
            <a:br>
              <a:rPr lang="ar-SA" sz="3600" dirty="0" smtClean="0"/>
            </a:br>
            <a:endParaRPr lang="en-GB" sz="3600" dirty="0"/>
          </a:p>
        </p:txBody>
      </p:sp>
      <p:sp>
        <p:nvSpPr>
          <p:cNvPr id="3" name="Content Placeholder 2"/>
          <p:cNvSpPr>
            <a:spLocks noGrp="1"/>
          </p:cNvSpPr>
          <p:nvPr>
            <p:ph idx="1"/>
          </p:nvPr>
        </p:nvSpPr>
        <p:spPr/>
        <p:txBody>
          <a:bodyPr>
            <a:normAutofit lnSpcReduction="10000"/>
          </a:bodyPr>
          <a:lstStyle/>
          <a:p>
            <a:pPr algn="r" rtl="1"/>
            <a:r>
              <a:rPr lang="ar-SA" dirty="0" smtClean="0"/>
              <a:t>  شناسايي سريع عوارض و تداخل هاي دارويي كه تا زمان ورود دارو به بازار شناخته نشده اند.</a:t>
            </a:r>
          </a:p>
          <a:p>
            <a:pPr algn="r" rtl="1"/>
            <a:r>
              <a:rPr lang="ar-SA" dirty="0" smtClean="0"/>
              <a:t>تشخيص افزايش ناگهاني در ميزان وقوع عوارض ناخواسته شناخته شده.</a:t>
            </a:r>
          </a:p>
          <a:p>
            <a:pPr algn="r" rtl="1"/>
            <a:r>
              <a:rPr lang="ar-SA" dirty="0" smtClean="0"/>
              <a:t>شناسايي ريسك فاكتورها و مكانيسم هايي كه عوارض ناخواسته دارويي تحت آن شرايط رخ ميدهند.</a:t>
            </a:r>
          </a:p>
          <a:p>
            <a:pPr algn="r" rtl="1"/>
            <a:r>
              <a:rPr lang="ar-SA" dirty="0" smtClean="0"/>
              <a:t>تخمين جنبه هاي كمي زيان هاي ناشي از مصرف داروها.</a:t>
            </a:r>
          </a:p>
          <a:p>
            <a:pPr algn="r" rtl="1"/>
            <a:r>
              <a:rPr lang="ar-SA" dirty="0" smtClean="0"/>
              <a:t>تحليل و انتشار اطلاعات مورد نياز در تجويز داروها و مقررات دارويي.</a:t>
            </a:r>
          </a:p>
          <a:p>
            <a:pPr algn="r" rtl="1"/>
            <a:r>
              <a:rPr lang="ar-SA" dirty="0" smtClean="0"/>
              <a:t>پیشگیری از وقوع عوارض دارویی قابل پیشگیری</a:t>
            </a:r>
            <a:endParaRPr lang="ar-SA"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t>عارضه نا خواسته دارویی</a:t>
            </a:r>
            <a:endParaRPr lang="en-GB" sz="3600" dirty="0"/>
          </a:p>
        </p:txBody>
      </p:sp>
      <p:sp>
        <p:nvSpPr>
          <p:cNvPr id="3" name="Content Placeholder 2"/>
          <p:cNvSpPr>
            <a:spLocks noGrp="1"/>
          </p:cNvSpPr>
          <p:nvPr>
            <p:ph idx="1"/>
          </p:nvPr>
        </p:nvSpPr>
        <p:spPr/>
        <p:txBody>
          <a:bodyPr/>
          <a:lstStyle/>
          <a:p>
            <a:pPr algn="r" rtl="1"/>
            <a:r>
              <a:rPr lang="fa-IR" dirty="0" smtClean="0"/>
              <a:t>تعریف :هر گونه واکنش زیان آور و ناخواسته که به دنبال مصرف دارو یا واکسن رخ دهد.</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7166"/>
            <a:ext cx="8229600" cy="1143008"/>
          </a:xfrm>
        </p:spPr>
        <p:txBody>
          <a:bodyPr>
            <a:normAutofit/>
          </a:bodyPr>
          <a:lstStyle/>
          <a:p>
            <a:pPr algn="ctr"/>
            <a:r>
              <a:rPr lang="fa-IR" b="1" dirty="0" smtClean="0"/>
              <a:t>شايع ترين خطاهای دارويی</a:t>
            </a:r>
            <a:endParaRPr lang="en-GB" dirty="0"/>
          </a:p>
        </p:txBody>
      </p:sp>
      <p:sp>
        <p:nvSpPr>
          <p:cNvPr id="3" name="Content Placeholder 2"/>
          <p:cNvSpPr>
            <a:spLocks noGrp="1"/>
          </p:cNvSpPr>
          <p:nvPr>
            <p:ph idx="1"/>
          </p:nvPr>
        </p:nvSpPr>
        <p:spPr>
          <a:xfrm>
            <a:off x="457200" y="1500174"/>
            <a:ext cx="8229600" cy="4824426"/>
          </a:xfrm>
        </p:spPr>
        <p:txBody>
          <a:bodyPr>
            <a:normAutofit/>
          </a:bodyPr>
          <a:lstStyle/>
          <a:p>
            <a:pPr algn="r" rtl="1"/>
            <a:r>
              <a:rPr lang="fa-IR" dirty="0" smtClean="0"/>
              <a:t>تجويز غلط دارو</a:t>
            </a:r>
          </a:p>
          <a:p>
            <a:pPr algn="r">
              <a:buNone/>
            </a:pPr>
            <a:r>
              <a:rPr lang="fa-IR" dirty="0" smtClean="0"/>
              <a:t>• تجويز دوز نامناسب دارو</a:t>
            </a:r>
          </a:p>
          <a:p>
            <a:pPr algn="r">
              <a:buNone/>
            </a:pPr>
            <a:r>
              <a:rPr lang="fa-IR" dirty="0" smtClean="0"/>
              <a:t>• زمان و دفعات نامناسب مصرف</a:t>
            </a:r>
          </a:p>
          <a:p>
            <a:pPr algn="r">
              <a:buNone/>
            </a:pPr>
            <a:r>
              <a:rPr lang="fa-IR" dirty="0" smtClean="0"/>
              <a:t>• تجويز شكل دارويي نامناسب</a:t>
            </a:r>
          </a:p>
          <a:p>
            <a:pPr algn="r">
              <a:buNone/>
            </a:pPr>
            <a:r>
              <a:rPr lang="fa-IR" dirty="0" smtClean="0"/>
              <a:t>• دستور غلط براي آماده سازي دارو</a:t>
            </a:r>
          </a:p>
          <a:p>
            <a:pPr algn="r">
              <a:buNone/>
            </a:pPr>
            <a:r>
              <a:rPr lang="fa-IR" dirty="0" smtClean="0"/>
              <a:t>• خطا در پايش دارو- درماني</a:t>
            </a:r>
          </a:p>
          <a:p>
            <a:pPr algn="r">
              <a:buNone/>
            </a:pPr>
            <a:r>
              <a:rPr lang="fa-IR" dirty="0" smtClean="0"/>
              <a:t>• تجويز دو يا چند دارو كه با هم تداخلات مهم و خطرناكي دارند</a:t>
            </a:r>
          </a:p>
          <a:p>
            <a:pPr algn="r">
              <a:buNone/>
            </a:pPr>
            <a:r>
              <a:rPr lang="fa-IR" dirty="0" smtClean="0"/>
              <a:t>• از قلم افتادن يك داروي مهم و حياتي در تجويز پزشك</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600" b="1" dirty="0" smtClean="0"/>
              <a:t>چگونه می توان عوارض دارویی مشاهده شده را گزارش نمود؟</a:t>
            </a:r>
            <a:r>
              <a:rPr lang="fa-IR" sz="3600" dirty="0" smtClean="0"/>
              <a:t/>
            </a:r>
            <a:br>
              <a:rPr lang="fa-IR" sz="3600" dirty="0" smtClean="0"/>
            </a:br>
            <a:endParaRPr lang="en-GB" sz="3600" dirty="0"/>
          </a:p>
        </p:txBody>
      </p:sp>
      <p:sp>
        <p:nvSpPr>
          <p:cNvPr id="3" name="Content Placeholder 2"/>
          <p:cNvSpPr>
            <a:spLocks noGrp="1"/>
          </p:cNvSpPr>
          <p:nvPr>
            <p:ph idx="1"/>
          </p:nvPr>
        </p:nvSpPr>
        <p:spPr/>
        <p:txBody>
          <a:bodyPr>
            <a:normAutofit/>
          </a:bodyPr>
          <a:lstStyle/>
          <a:p>
            <a:pPr algn="r" rtl="1"/>
            <a:r>
              <a:rPr lang="fa-IR" dirty="0" smtClean="0"/>
              <a:t>به منظور جمع آوری گزارشهای عوارض دارویی، با توجه به استانداردهای بین المللی، فرم های زرد رنگی توسط این مرکز تهیه شده است که در صورت تماس با این مرکز به تعداد لازم در اختیار کلیه حرف پزشکی قرار خواهد گرفت. پس از تکمیل فرم ها، می توان آنها را به آدرس تهران- صندوق پستی 948-14185 ارسال داشت، هزینه پست قبلاً پرداخت شده است. این مرکز شما را از دریافت گزارشات مطلع نموده، جدیدترین اطلاعات و اخبار در رابطه باعوارض دارویی را در اختیار شما قرار خواهد داد .</a:t>
            </a:r>
          </a:p>
          <a:p>
            <a:pPr algn="r"/>
            <a:endParaRPr lang="en-GB"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3600" b="1" dirty="0" smtClean="0"/>
              <a:t>چه مواردی را می توان گزارش نمود؟</a:t>
            </a:r>
            <a:r>
              <a:rPr lang="fa-IR" sz="3600" dirty="0" smtClean="0"/>
              <a:t/>
            </a:r>
            <a:br>
              <a:rPr lang="fa-IR" sz="3600" dirty="0" smtClean="0"/>
            </a:br>
            <a:endParaRPr lang="en-GB" sz="3600" dirty="0"/>
          </a:p>
        </p:txBody>
      </p:sp>
      <p:sp>
        <p:nvSpPr>
          <p:cNvPr id="3" name="Content Placeholder 2"/>
          <p:cNvSpPr>
            <a:spLocks noGrp="1"/>
          </p:cNvSpPr>
          <p:nvPr>
            <p:ph idx="1"/>
          </p:nvPr>
        </p:nvSpPr>
        <p:spPr/>
        <p:txBody>
          <a:bodyPr>
            <a:normAutofit/>
          </a:bodyPr>
          <a:lstStyle/>
          <a:p>
            <a:pPr algn="r" rtl="1"/>
            <a:r>
              <a:rPr lang="fa-IR" dirty="0" smtClean="0"/>
              <a:t>کلیه عوارض ناخواسته مشکوک به مصرف فرآورده های درمانی از جمله داروها ( اعم از خود درمانی یا درمانهای تحت نسخه پزشک ) ، فرآورده های خونی، واکسن ها، مواد حاجب، مواد مورد استفاده در دندانپزشکی یا جراحی، ‌فرآورده های گیاهی و محلولهای لنز قابل گزارش به این مرکز می باشند.</a:t>
            </a:r>
            <a:br>
              <a:rPr lang="fa-IR" dirty="0" smtClean="0"/>
            </a:br>
            <a:r>
              <a:rPr lang="fa-IR" dirty="0" smtClean="0"/>
              <a:t>جهت گزارش یک عارضه اطمینان از وجود ارتباط قطعی میان مصرف فرآورده و بروز عارضه ضروری نیست بلکه تردید به ایجاد عارضه نیز قابل گزارش می باشد. همچنین کلیه عوارض مشاهده شده اعم از خفیف یا شدید، گذرا یا پایدار توسط این مرکز پذیرفته می شود.</a:t>
            </a:r>
          </a:p>
          <a:p>
            <a:pPr algn="r" rtl="1"/>
            <a:endParaRPr lang="en-GB"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t>چه افرادی می توانند عوارض ناخواسته را گزارش نمایند؟</a:t>
            </a:r>
            <a:r>
              <a:rPr lang="fa-IR" dirty="0" smtClean="0"/>
              <a:t/>
            </a:r>
            <a:br>
              <a:rPr lang="fa-IR" dirty="0" smtClean="0"/>
            </a:br>
            <a:endParaRPr lang="en-GB" dirty="0"/>
          </a:p>
        </p:txBody>
      </p:sp>
      <p:sp>
        <p:nvSpPr>
          <p:cNvPr id="3" name="Content Placeholder 2"/>
          <p:cNvSpPr>
            <a:spLocks noGrp="1"/>
          </p:cNvSpPr>
          <p:nvPr>
            <p:ph idx="1"/>
          </p:nvPr>
        </p:nvSpPr>
        <p:spPr/>
        <p:txBody>
          <a:bodyPr/>
          <a:lstStyle/>
          <a:p>
            <a:pPr algn="r" rtl="1"/>
            <a:r>
              <a:rPr lang="fa-IR" dirty="0" smtClean="0"/>
              <a:t>کلیه حرف پزشکی، نظیر : پزشکان عمومی، داروسازان ، دندانپزشکان، متخصصین رشته های پزشکی و داروسازی و دندانپزشکی، پرستاران و سایر کارکنان حرف پزشکی می توانند عوارض مشاهده شده را به مرکز ثبت و بررسی عوارض ناخواسته داروها گزارش نمایند.</a:t>
            </a:r>
          </a:p>
          <a:p>
            <a:endParaRPr lang="en-GB"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t>چه زمانی باید گزارش نمود ؟</a:t>
            </a:r>
            <a:r>
              <a:rPr lang="fa-IR" dirty="0" smtClean="0"/>
              <a:t/>
            </a:r>
            <a:br>
              <a:rPr lang="fa-IR" dirty="0" smtClean="0"/>
            </a:br>
            <a:endParaRPr lang="en-GB" dirty="0"/>
          </a:p>
        </p:txBody>
      </p:sp>
      <p:sp>
        <p:nvSpPr>
          <p:cNvPr id="3" name="Content Placeholder 2"/>
          <p:cNvSpPr>
            <a:spLocks noGrp="1"/>
          </p:cNvSpPr>
          <p:nvPr>
            <p:ph idx="1"/>
          </p:nvPr>
        </p:nvSpPr>
        <p:spPr/>
        <p:txBody>
          <a:bodyPr>
            <a:normAutofit lnSpcReduction="10000"/>
          </a:bodyPr>
          <a:lstStyle/>
          <a:p>
            <a:pPr algn="r" rtl="1"/>
            <a:r>
              <a:rPr lang="fa-IR" dirty="0" smtClean="0"/>
              <a:t>حتی الامکان بلافاصله پس از اطلاع از وقوع یک عارضه یا اشتباه دارویی، مورد مشاهده شده را به این مرکز گزارش نمایید، حتی اگر مدت زمان زیادی از وقوع آن عارضه سپری شده باشد. به منظور پیشگیری از تکرار وقوع و نیز عواقب ناگوار ناشی از عوارض جدی و بر اساس دستورالعمل ثبت و گزارشدهی عوارض و اشتباهات دارویی، تمامی موارد جدی عوارض و اشتباهات دارویی مشمول گزارشدهی فوری (طی 24 ساعت از وقوع یا اطلاع از عارضه) می باشند. ارسال به موقع گزارشهای عوارض و اشتباهات دارویی به مرکز </a:t>
            </a:r>
            <a:r>
              <a:rPr lang="en-GB" dirty="0" smtClean="0"/>
              <a:t>ADR، </a:t>
            </a:r>
            <a:r>
              <a:rPr lang="fa-IR" dirty="0" smtClean="0"/>
              <a:t>این مرکز را در شناسایی سریع مشکلات دارویی و در نهایت حفظ ایمنی بیماران یاری خواهد نمود.</a:t>
            </a:r>
          </a:p>
          <a:p>
            <a:endParaRPr lang="en-GB"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algn="r" rtl="1"/>
            <a:r>
              <a:rPr lang="fa-IR" b="1" dirty="0" smtClean="0"/>
              <a:t>سالمندان :</a:t>
            </a:r>
            <a:endParaRPr lang="fa-IR" dirty="0" smtClean="0"/>
          </a:p>
          <a:p>
            <a:pPr algn="r" rtl="1"/>
            <a:r>
              <a:rPr lang="fa-IR" dirty="0" smtClean="0"/>
              <a:t>با توجه به اینکه سالمندان بیش از سایر گروههای سنی مستعد بروز عوارض می باشند، توجه ویژه جامعه پزشکی نسبت به این مساله مورد درخواست می باشد.</a:t>
            </a:r>
          </a:p>
          <a:p>
            <a:pPr algn="r" rtl="1"/>
            <a:endParaRPr lang="en-GB"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DUE</a:t>
            </a:r>
            <a:endParaRPr lang="fa-IR" dirty="0"/>
          </a:p>
        </p:txBody>
      </p:sp>
      <p:sp>
        <p:nvSpPr>
          <p:cNvPr id="3" name="Content Placeholder 2"/>
          <p:cNvSpPr>
            <a:spLocks noGrp="1"/>
          </p:cNvSpPr>
          <p:nvPr>
            <p:ph idx="1"/>
          </p:nvPr>
        </p:nvSpPr>
        <p:spPr/>
        <p:txBody>
          <a:bodyPr>
            <a:normAutofit fontScale="77500" lnSpcReduction="20000"/>
          </a:bodyPr>
          <a:lstStyle/>
          <a:p>
            <a:pPr algn="justLow" rtl="1">
              <a:lnSpc>
                <a:spcPct val="115000"/>
              </a:lnSpc>
              <a:spcAft>
                <a:spcPts val="0"/>
              </a:spcAft>
            </a:pPr>
            <a:r>
              <a:rPr lang="fa-IR" dirty="0">
                <a:latin typeface="Arial"/>
                <a:ea typeface="Times New Roman"/>
              </a:rPr>
              <a:t>تعريف مصرف منطقي دارو</a:t>
            </a:r>
            <a:endParaRPr lang="en-US" sz="3600" b="1" dirty="0">
              <a:latin typeface="Times New Roman"/>
              <a:ea typeface="Times New Roman"/>
            </a:endParaRPr>
          </a:p>
          <a:p>
            <a:pPr indent="180340" algn="justLow" rtl="1">
              <a:lnSpc>
                <a:spcPct val="115000"/>
              </a:lnSpc>
              <a:spcAft>
                <a:spcPts val="0"/>
              </a:spcAft>
            </a:pPr>
            <a:r>
              <a:rPr lang="ar-SA" dirty="0">
                <a:latin typeface="Arial"/>
                <a:ea typeface="Calibri"/>
              </a:rPr>
              <a:t>مصرف منطقي دارو يعني اينكه براي يك بيمار، داروي مناسب </a:t>
            </a:r>
            <a:r>
              <a:rPr lang="ar-SA" dirty="0" smtClean="0">
                <a:latin typeface="Arial"/>
                <a:ea typeface="Calibri"/>
              </a:rPr>
              <a:t>براساس </a:t>
            </a:r>
            <a:r>
              <a:rPr lang="ar-SA" dirty="0">
                <a:latin typeface="Arial"/>
                <a:ea typeface="Calibri"/>
              </a:rPr>
              <a:t>وضعيت باليني فرد، با دوز مناسب و در طول مدت مناسب تجويز شود. همچنين بايد كمترين هزينه ممكن به بيمار و جامعه تحميل شود. در صورتي اين امر محقق خواهدشد كه مراحل تجويز دارو دقيقا به صورت زير اعمال شود:</a:t>
            </a:r>
            <a:endParaRPr lang="en-US" dirty="0">
              <a:ea typeface="Calibri"/>
            </a:endParaRPr>
          </a:p>
          <a:p>
            <a:pPr marL="180340" algn="justLow" rtl="1">
              <a:lnSpc>
                <a:spcPct val="115000"/>
              </a:lnSpc>
              <a:spcAft>
                <a:spcPts val="0"/>
              </a:spcAft>
            </a:pPr>
            <a:r>
              <a:rPr lang="ar-SA" dirty="0">
                <a:latin typeface="Arial"/>
                <a:ea typeface="Calibri"/>
              </a:rPr>
              <a:t>الف </a:t>
            </a:r>
            <a:r>
              <a:rPr lang="ar-SA" dirty="0">
                <a:ea typeface="Calibri"/>
              </a:rPr>
              <a:t>–</a:t>
            </a:r>
            <a:r>
              <a:rPr lang="ar-SA" dirty="0">
                <a:latin typeface="Arial"/>
                <a:ea typeface="Calibri"/>
              </a:rPr>
              <a:t> تشخيص بيماري </a:t>
            </a:r>
            <a:endParaRPr lang="en-US" dirty="0">
              <a:ea typeface="Calibri"/>
            </a:endParaRPr>
          </a:p>
          <a:p>
            <a:pPr marL="180340" algn="justLow" rtl="1">
              <a:lnSpc>
                <a:spcPct val="115000"/>
              </a:lnSpc>
              <a:spcAft>
                <a:spcPts val="0"/>
              </a:spcAft>
            </a:pPr>
            <a:r>
              <a:rPr lang="ar-SA" dirty="0">
                <a:latin typeface="Arial"/>
                <a:ea typeface="Calibri"/>
              </a:rPr>
              <a:t>ب </a:t>
            </a:r>
            <a:r>
              <a:rPr lang="ar-SA" dirty="0">
                <a:ea typeface="Calibri"/>
              </a:rPr>
              <a:t>–</a:t>
            </a:r>
            <a:r>
              <a:rPr lang="ar-SA" dirty="0">
                <a:latin typeface="Arial"/>
                <a:ea typeface="Calibri"/>
              </a:rPr>
              <a:t> تعيين درمان موثر و ايمن (دارويي يا غيردارويي)</a:t>
            </a:r>
            <a:endParaRPr lang="en-US" dirty="0">
              <a:ea typeface="Calibri"/>
            </a:endParaRPr>
          </a:p>
          <a:p>
            <a:pPr marL="180340" algn="justLow" rtl="1">
              <a:lnSpc>
                <a:spcPct val="115000"/>
              </a:lnSpc>
              <a:spcAft>
                <a:spcPts val="0"/>
              </a:spcAft>
            </a:pPr>
            <a:r>
              <a:rPr lang="ar-SA" dirty="0">
                <a:latin typeface="Arial"/>
                <a:ea typeface="Calibri"/>
              </a:rPr>
              <a:t>ج </a:t>
            </a:r>
            <a:r>
              <a:rPr lang="ar-SA" dirty="0">
                <a:ea typeface="Calibri"/>
              </a:rPr>
              <a:t>–</a:t>
            </a:r>
            <a:r>
              <a:rPr lang="ar-SA" dirty="0">
                <a:latin typeface="Arial"/>
                <a:ea typeface="Calibri"/>
              </a:rPr>
              <a:t> انتخاب داروي مناسب، دوز و طول دوره درمان </a:t>
            </a:r>
            <a:endParaRPr lang="en-US" dirty="0">
              <a:ea typeface="Calibri"/>
            </a:endParaRPr>
          </a:p>
          <a:p>
            <a:pPr marL="180340" algn="justLow" rtl="1">
              <a:lnSpc>
                <a:spcPct val="115000"/>
              </a:lnSpc>
              <a:spcAft>
                <a:spcPts val="0"/>
              </a:spcAft>
            </a:pPr>
            <a:r>
              <a:rPr lang="ar-SA" dirty="0">
                <a:latin typeface="Arial"/>
                <a:ea typeface="Calibri"/>
              </a:rPr>
              <a:t>د- نوشتن نسخه دارويي </a:t>
            </a:r>
            <a:endParaRPr lang="en-US" dirty="0">
              <a:ea typeface="Calibri"/>
            </a:endParaRPr>
          </a:p>
          <a:p>
            <a:pPr marL="180340" algn="justLow" rtl="1">
              <a:lnSpc>
                <a:spcPct val="115000"/>
              </a:lnSpc>
              <a:spcAft>
                <a:spcPts val="0"/>
              </a:spcAft>
            </a:pPr>
            <a:r>
              <a:rPr lang="ar-SA" dirty="0">
                <a:latin typeface="Arial"/>
                <a:ea typeface="Calibri"/>
              </a:rPr>
              <a:t>هـ - دادن اطلاعات لازم و كافي به بيمار</a:t>
            </a:r>
            <a:endParaRPr lang="en-US" dirty="0">
              <a:ea typeface="Calibri"/>
            </a:endParaRPr>
          </a:p>
          <a:p>
            <a:pPr marL="180340" algn="justLow" rtl="1">
              <a:lnSpc>
                <a:spcPct val="115000"/>
              </a:lnSpc>
              <a:spcAft>
                <a:spcPts val="0"/>
              </a:spcAft>
            </a:pPr>
            <a:r>
              <a:rPr lang="ar-SA" dirty="0">
                <a:latin typeface="Arial"/>
                <a:ea typeface="Calibri"/>
              </a:rPr>
              <a:t>ز </a:t>
            </a:r>
            <a:r>
              <a:rPr lang="ar-SA" dirty="0">
                <a:ea typeface="Calibri"/>
              </a:rPr>
              <a:t>–</a:t>
            </a:r>
            <a:r>
              <a:rPr lang="ar-SA" dirty="0">
                <a:latin typeface="Arial"/>
                <a:ea typeface="Calibri"/>
              </a:rPr>
              <a:t> ارزيابي پاسخ بيمار به درمان </a:t>
            </a:r>
            <a:endParaRPr lang="en-US" dirty="0">
              <a:ea typeface="Calibri"/>
            </a:endParaRPr>
          </a:p>
          <a:p>
            <a:endParaRPr lang="fa-IR" dirty="0"/>
          </a:p>
        </p:txBody>
      </p:sp>
    </p:spTree>
    <p:extLst>
      <p:ext uri="{BB962C8B-B14F-4D97-AF65-F5344CB8AC3E}">
        <p14:creationId xmlns:p14="http://schemas.microsoft.com/office/powerpoint/2010/main" xmlns="" val="40654860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indent="2540" algn="justLow" rtl="1">
              <a:spcAft>
                <a:spcPts val="0"/>
              </a:spcAft>
            </a:pPr>
            <a:r>
              <a:rPr lang="ar-SA" sz="2400" dirty="0">
                <a:latin typeface="Arial"/>
                <a:ea typeface="Calibri"/>
              </a:rPr>
              <a:t>متاسفانه در دنياي واقعي الگوي تجويز </a:t>
            </a:r>
            <a:r>
              <a:rPr lang="ar-SA" sz="2400" dirty="0" smtClean="0">
                <a:latin typeface="Arial"/>
                <a:ea typeface="Calibri"/>
              </a:rPr>
              <a:t>دارو </a:t>
            </a:r>
            <a:r>
              <a:rPr lang="ar-SA" sz="2400" dirty="0">
                <a:latin typeface="Arial"/>
                <a:ea typeface="Calibri"/>
              </a:rPr>
              <a:t>هميشه از معيارهاي فوق پيروي </a:t>
            </a:r>
            <a:r>
              <a:rPr lang="ar-SA" sz="2400" dirty="0" smtClean="0">
                <a:latin typeface="Arial"/>
                <a:ea typeface="Calibri"/>
              </a:rPr>
              <a:t>نمي</a:t>
            </a:r>
            <a:r>
              <a:rPr lang="fa-IR" sz="2400" dirty="0" smtClean="0">
                <a:latin typeface="Arial"/>
                <a:ea typeface="Calibri"/>
              </a:rPr>
              <a:t> کن</a:t>
            </a:r>
            <a:r>
              <a:rPr lang="ar-SA" sz="2400" dirty="0" smtClean="0">
                <a:latin typeface="Arial"/>
                <a:ea typeface="Calibri"/>
              </a:rPr>
              <a:t>د و مي</a:t>
            </a:r>
            <a:r>
              <a:rPr lang="fa-IR" sz="2400" dirty="0" smtClean="0">
                <a:latin typeface="Arial"/>
                <a:ea typeface="Calibri"/>
              </a:rPr>
              <a:t> </a:t>
            </a:r>
            <a:r>
              <a:rPr lang="ar-SA" sz="2400" dirty="0" smtClean="0">
                <a:latin typeface="Arial"/>
                <a:ea typeface="Calibri"/>
              </a:rPr>
              <a:t>توان </a:t>
            </a:r>
            <a:r>
              <a:rPr lang="ar-SA" sz="2400" dirty="0">
                <a:latin typeface="Arial"/>
                <a:ea typeface="Calibri"/>
              </a:rPr>
              <a:t>آن را تجويز غيرمنطقي داروها ناميد. الگوهاي متداول در تجويز نامناسب داروها را </a:t>
            </a:r>
            <a:r>
              <a:rPr lang="ar-SA" sz="2400" dirty="0" smtClean="0">
                <a:latin typeface="Arial"/>
                <a:ea typeface="Calibri"/>
              </a:rPr>
              <a:t>ميتوان </a:t>
            </a:r>
            <a:r>
              <a:rPr lang="ar-SA" sz="2400" dirty="0">
                <a:latin typeface="Arial"/>
                <a:ea typeface="Calibri"/>
              </a:rPr>
              <a:t>به صورت</a:t>
            </a:r>
            <a:r>
              <a:rPr lang="ar-SA" sz="2400" dirty="0">
                <a:ea typeface="Calibri"/>
              </a:rPr>
              <a:t> </a:t>
            </a:r>
            <a:r>
              <a:rPr lang="fa-IR" sz="2400" dirty="0">
                <a:latin typeface="Arial"/>
                <a:ea typeface="Calibri"/>
              </a:rPr>
              <a:t> زیر</a:t>
            </a:r>
            <a:r>
              <a:rPr lang="ar-SA" sz="2400" dirty="0">
                <a:latin typeface="Arial"/>
                <a:ea typeface="Calibri"/>
              </a:rPr>
              <a:t> بيان كرد:</a:t>
            </a:r>
            <a:endParaRPr lang="en-US" sz="2400" dirty="0">
              <a:ea typeface="Calibri"/>
            </a:endParaRPr>
          </a:p>
          <a:p>
            <a:pPr lvl="0" algn="justLow" rtl="1">
              <a:buFont typeface="Symbol"/>
              <a:buChar char=""/>
            </a:pPr>
            <a:r>
              <a:rPr lang="ar-SA" sz="2400" dirty="0">
                <a:latin typeface="Arial"/>
                <a:ea typeface="Calibri"/>
              </a:rPr>
              <a:t>استفاده از دارو وقتي به دارو احتياج نباشد. مثل تجويز آنتي بيوتيك براي</a:t>
            </a:r>
            <a:r>
              <a:rPr lang="en-US" sz="2400" dirty="0">
                <a:latin typeface="Arial"/>
                <a:ea typeface="Calibri"/>
              </a:rPr>
              <a:t>  </a:t>
            </a:r>
            <a:r>
              <a:rPr lang="ar-SA" sz="2400" dirty="0">
                <a:latin typeface="Arial"/>
                <a:ea typeface="Calibri"/>
              </a:rPr>
              <a:t> </a:t>
            </a:r>
            <a:r>
              <a:rPr lang="ar-SA" sz="2400" dirty="0" smtClean="0">
                <a:latin typeface="Arial"/>
                <a:ea typeface="Calibri"/>
              </a:rPr>
              <a:t>عفونت</a:t>
            </a:r>
            <a:r>
              <a:rPr lang="fa-IR" sz="2400" dirty="0" smtClean="0">
                <a:latin typeface="Arial"/>
                <a:ea typeface="Calibri"/>
              </a:rPr>
              <a:t> </a:t>
            </a:r>
            <a:r>
              <a:rPr lang="ar-SA" sz="2400" dirty="0" smtClean="0">
                <a:latin typeface="Arial"/>
                <a:ea typeface="Calibri"/>
              </a:rPr>
              <a:t>هاي </a:t>
            </a:r>
            <a:r>
              <a:rPr lang="ar-SA" sz="2400" dirty="0">
                <a:latin typeface="Arial"/>
                <a:ea typeface="Calibri"/>
              </a:rPr>
              <a:t>ويروسي دستگاه تنفس فوقاني </a:t>
            </a:r>
            <a:endParaRPr lang="en-US" sz="2400" dirty="0">
              <a:ea typeface="Calibri"/>
            </a:endParaRPr>
          </a:p>
          <a:p>
            <a:pPr lvl="0" algn="justLow" rtl="1">
              <a:buFont typeface="Symbol"/>
              <a:buChar char=""/>
            </a:pPr>
            <a:r>
              <a:rPr lang="ar-SA" sz="2400" dirty="0">
                <a:latin typeface="Arial"/>
                <a:ea typeface="Calibri"/>
              </a:rPr>
              <a:t>استفاده از داروي اشتباه در مواقعي كه به دارو درماني احتياج است مثلا تتراسيكلين براي اسهال بچه­اي كه به </a:t>
            </a:r>
            <a:r>
              <a:rPr lang="en-US" sz="2400" dirty="0">
                <a:latin typeface="Times New Roman"/>
                <a:ea typeface="Calibri"/>
              </a:rPr>
              <a:t>ORS</a:t>
            </a:r>
            <a:r>
              <a:rPr lang="ar-SA" sz="2400" dirty="0">
                <a:latin typeface="Arial"/>
                <a:ea typeface="Calibri"/>
              </a:rPr>
              <a:t> نياز دارد.</a:t>
            </a:r>
            <a:endParaRPr lang="en-US" sz="2400" dirty="0">
              <a:ea typeface="Calibri"/>
            </a:endParaRPr>
          </a:p>
          <a:p>
            <a:endParaRPr lang="fa-IR" sz="2400" dirty="0"/>
          </a:p>
        </p:txBody>
      </p:sp>
    </p:spTree>
    <p:extLst>
      <p:ext uri="{BB962C8B-B14F-4D97-AF65-F5344CB8AC3E}">
        <p14:creationId xmlns:p14="http://schemas.microsoft.com/office/powerpoint/2010/main" xmlns="" val="166693095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Low" rtl="1">
              <a:spcAft>
                <a:spcPts val="0"/>
              </a:spcAft>
            </a:pPr>
            <a:r>
              <a:rPr lang="fa-IR" dirty="0">
                <a:latin typeface="Arial"/>
                <a:ea typeface="Times New Roman"/>
                <a:cs typeface="B Homa"/>
              </a:rPr>
              <a:t>آثار استفاده نامناسب از داروها</a:t>
            </a:r>
            <a:endParaRPr lang="en-US" sz="3600" b="1" dirty="0">
              <a:latin typeface="Times New Roman"/>
              <a:ea typeface="Times New Roman"/>
              <a:cs typeface="2  Lotus"/>
            </a:endParaRPr>
          </a:p>
          <a:p>
            <a:pPr indent="2540" algn="justLow" rtl="1">
              <a:spcAft>
                <a:spcPts val="0"/>
              </a:spcAft>
              <a:tabLst>
                <a:tab pos="117475" algn="l"/>
              </a:tabLst>
            </a:pPr>
            <a:r>
              <a:rPr lang="ar-SA" dirty="0">
                <a:latin typeface="Arial"/>
                <a:ea typeface="Calibri"/>
                <a:cs typeface="B Nazanin"/>
              </a:rPr>
              <a:t>عوارض كاربرد نامناسب از داروها را مي­توان به­صورت زير خلاصه كرد:</a:t>
            </a:r>
            <a:endParaRPr lang="en-US" dirty="0">
              <a:ea typeface="Calibri"/>
              <a:cs typeface="Arial"/>
            </a:endParaRPr>
          </a:p>
          <a:p>
            <a:pPr lvl="0" algn="justLow" rtl="1">
              <a:buFont typeface="Symbol"/>
              <a:buChar char=""/>
              <a:tabLst>
                <a:tab pos="117475" algn="l"/>
              </a:tabLst>
            </a:pPr>
            <a:r>
              <a:rPr lang="ar-SA" dirty="0">
                <a:latin typeface="Arial"/>
                <a:ea typeface="Calibri"/>
                <a:cs typeface="B Nazanin"/>
              </a:rPr>
              <a:t>كاهش كيفيت دارو درماني كه منجر به افزايش ناخوشي و مرگ و مير مي­شود.</a:t>
            </a:r>
            <a:endParaRPr lang="en-US" dirty="0">
              <a:ea typeface="Calibri"/>
              <a:cs typeface="Arial"/>
            </a:endParaRPr>
          </a:p>
          <a:p>
            <a:pPr lvl="0" algn="justLow" rtl="1">
              <a:buFont typeface="Symbol"/>
              <a:buChar char=""/>
              <a:tabLst>
                <a:tab pos="117475" algn="l"/>
              </a:tabLst>
            </a:pPr>
            <a:r>
              <a:rPr lang="ar-SA" dirty="0">
                <a:latin typeface="Arial"/>
                <a:ea typeface="Calibri"/>
                <a:cs typeface="B Nazanin"/>
              </a:rPr>
              <a:t>اتلاف منابع مالي كه منجر به كم شدن فراهمي ساير داروهاي ضروري و نيز افزايش قيمت دارو مي­شود.</a:t>
            </a:r>
            <a:endParaRPr lang="en-US" dirty="0">
              <a:ea typeface="Calibri"/>
              <a:cs typeface="Arial"/>
            </a:endParaRPr>
          </a:p>
          <a:p>
            <a:pPr lvl="0" algn="justLow" rtl="1">
              <a:buFont typeface="Symbol"/>
              <a:buChar char=""/>
              <a:tabLst>
                <a:tab pos="117475" algn="l"/>
              </a:tabLst>
            </a:pPr>
            <a:r>
              <a:rPr lang="ar-SA" dirty="0">
                <a:latin typeface="Arial"/>
                <a:ea typeface="Calibri"/>
                <a:cs typeface="B Nazanin"/>
              </a:rPr>
              <a:t>افزايش خطر عوارض ناخواسته از قبيل عوارض ناخواسته دارويي و مقاومت دارويي مثل سل مقاوم به چند دارو يا مالاريا</a:t>
            </a:r>
            <a:endParaRPr lang="en-US" dirty="0">
              <a:ea typeface="Calibri"/>
              <a:cs typeface="Arial"/>
            </a:endParaRPr>
          </a:p>
          <a:p>
            <a:endParaRPr lang="fa-IR" dirty="0"/>
          </a:p>
        </p:txBody>
      </p:sp>
    </p:spTree>
    <p:extLst>
      <p:ext uri="{BB962C8B-B14F-4D97-AF65-F5344CB8AC3E}">
        <p14:creationId xmlns:p14="http://schemas.microsoft.com/office/powerpoint/2010/main" xmlns="" val="12168857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1196751"/>
            <a:ext cx="8229600" cy="4929413"/>
          </a:xfrm>
        </p:spPr>
        <p:txBody>
          <a:bodyPr>
            <a:normAutofit fontScale="85000" lnSpcReduction="20000"/>
          </a:bodyPr>
          <a:lstStyle/>
          <a:p>
            <a:pPr lvl="0" algn="justLow" rtl="1">
              <a:lnSpc>
                <a:spcPct val="120000"/>
              </a:lnSpc>
              <a:buFont typeface="Symbol"/>
              <a:buChar char=""/>
              <a:tabLst>
                <a:tab pos="117475" algn="l"/>
              </a:tabLst>
            </a:pPr>
            <a:r>
              <a:rPr lang="ar-SA" dirty="0">
                <a:latin typeface="Arial"/>
                <a:ea typeface="Calibri"/>
                <a:cs typeface="B Nazanin"/>
              </a:rPr>
              <a:t>استفاده از داروي درست ولي با روش تجويز، دوز و طول مدت استفاده نامناسب، مثل استفاده از مترونيدازول وريدي در حالي كه بايد فرم خوراكي </a:t>
            </a:r>
            <a:r>
              <a:rPr lang="ar-SA" dirty="0" smtClean="0">
                <a:latin typeface="Arial"/>
                <a:ea typeface="Calibri"/>
                <a:cs typeface="B Nazanin"/>
              </a:rPr>
              <a:t>آن </a:t>
            </a:r>
            <a:r>
              <a:rPr lang="ar-SA" dirty="0">
                <a:latin typeface="Arial"/>
                <a:ea typeface="Calibri"/>
                <a:cs typeface="B Nazanin"/>
              </a:rPr>
              <a:t>استفاده شود.</a:t>
            </a:r>
            <a:endParaRPr lang="en-US" dirty="0">
              <a:ea typeface="Calibri"/>
              <a:cs typeface="Arial"/>
            </a:endParaRPr>
          </a:p>
          <a:p>
            <a:pPr lvl="0" algn="justLow" rtl="1">
              <a:lnSpc>
                <a:spcPct val="120000"/>
              </a:lnSpc>
              <a:buFont typeface="Symbol"/>
              <a:buChar char=""/>
              <a:tabLst>
                <a:tab pos="117475" algn="l"/>
                <a:tab pos="400050" algn="l"/>
              </a:tabLst>
            </a:pPr>
            <a:r>
              <a:rPr lang="ar-SA" dirty="0">
                <a:latin typeface="Arial"/>
                <a:ea typeface="Calibri"/>
                <a:cs typeface="B Nazanin"/>
              </a:rPr>
              <a:t>استفاده غيرضروري از داروهاي گران قيمت مثل كاربرد سفالوسپورين­هاي نسل سوم در حالي كه نسل اول آن قابل استفاده­است.</a:t>
            </a:r>
            <a:endParaRPr lang="en-US" dirty="0">
              <a:ea typeface="Calibri"/>
              <a:cs typeface="Arial"/>
            </a:endParaRPr>
          </a:p>
          <a:p>
            <a:pPr marL="2540" algn="justLow" rtl="1">
              <a:lnSpc>
                <a:spcPct val="120000"/>
              </a:lnSpc>
              <a:spcAft>
                <a:spcPts val="0"/>
              </a:spcAft>
              <a:tabLst>
                <a:tab pos="117475" algn="l"/>
              </a:tabLst>
            </a:pPr>
            <a:r>
              <a:rPr lang="ar-SA" dirty="0">
                <a:latin typeface="Arial"/>
                <a:ea typeface="Calibri"/>
                <a:cs typeface="B Nazanin"/>
              </a:rPr>
              <a:t>در اينجا چند مثال از تجويز نامناسب داروها كه معمولا وجود دارد ذكر مي­شود:</a:t>
            </a:r>
            <a:endParaRPr lang="en-US" dirty="0">
              <a:ea typeface="Calibri"/>
              <a:cs typeface="Arial"/>
            </a:endParaRPr>
          </a:p>
          <a:p>
            <a:pPr lvl="0" algn="justLow" rtl="1">
              <a:lnSpc>
                <a:spcPct val="120000"/>
              </a:lnSpc>
              <a:buFont typeface="Symbol"/>
              <a:buChar char=""/>
              <a:tabLst>
                <a:tab pos="117475" algn="l"/>
              </a:tabLst>
            </a:pPr>
            <a:r>
              <a:rPr lang="ar-SA" dirty="0">
                <a:latin typeface="Arial"/>
                <a:ea typeface="Calibri"/>
                <a:cs typeface="B Nazanin"/>
              </a:rPr>
              <a:t>استفاده بيش از حد از آنتي­بيوتيك­ها يا داروهاي ضد اسهال براي اسهال غيراختصاصي</a:t>
            </a:r>
            <a:endParaRPr lang="en-US" dirty="0">
              <a:ea typeface="Calibri"/>
              <a:cs typeface="Arial"/>
            </a:endParaRPr>
          </a:p>
          <a:p>
            <a:pPr lvl="0" algn="justLow" rtl="1">
              <a:lnSpc>
                <a:spcPct val="120000"/>
              </a:lnSpc>
              <a:spcAft>
                <a:spcPts val="1000"/>
              </a:spcAft>
              <a:buFont typeface="Symbol"/>
              <a:buChar char=""/>
              <a:tabLst>
                <a:tab pos="117475" algn="l"/>
              </a:tabLst>
            </a:pPr>
            <a:r>
              <a:rPr lang="ar-SA" dirty="0">
                <a:latin typeface="Arial"/>
                <a:ea typeface="Calibri"/>
                <a:cs typeface="B Nazanin"/>
              </a:rPr>
              <a:t>در بچه­ها</a:t>
            </a:r>
            <a:endParaRPr lang="en-US" dirty="0">
              <a:ea typeface="Calibri"/>
              <a:cs typeface="Arial"/>
            </a:endParaRPr>
          </a:p>
          <a:p>
            <a:pPr lvl="0" algn="justLow" rtl="1">
              <a:lnSpc>
                <a:spcPct val="120000"/>
              </a:lnSpc>
              <a:buFont typeface="Symbol"/>
              <a:buChar char=""/>
              <a:tabLst>
                <a:tab pos="117475" algn="l"/>
              </a:tabLst>
            </a:pPr>
            <a:r>
              <a:rPr lang="ar-SA" dirty="0">
                <a:latin typeface="Arial"/>
                <a:ea typeface="Calibri"/>
                <a:cs typeface="B Nazanin"/>
              </a:rPr>
              <a:t>تجويز چندين دارو</a:t>
            </a:r>
            <a:endParaRPr lang="en-US" dirty="0">
              <a:ea typeface="Calibri"/>
              <a:cs typeface="Arial"/>
            </a:endParaRPr>
          </a:p>
          <a:p>
            <a:pPr lvl="0" algn="justLow" rtl="1">
              <a:lnSpc>
                <a:spcPct val="120000"/>
              </a:lnSpc>
              <a:buFont typeface="Symbol"/>
              <a:buChar char=""/>
              <a:tabLst>
                <a:tab pos="117475" algn="l"/>
              </a:tabLst>
            </a:pPr>
            <a:r>
              <a:rPr lang="ar-SA" dirty="0">
                <a:latin typeface="Arial"/>
                <a:ea typeface="Calibri"/>
                <a:cs typeface="B Nazanin"/>
              </a:rPr>
              <a:t>استفاده زياد از آنتي­بيوتيك­ها</a:t>
            </a:r>
            <a:endParaRPr lang="en-US" dirty="0">
              <a:ea typeface="Calibri"/>
              <a:cs typeface="Arial"/>
            </a:endParaRPr>
          </a:p>
          <a:p>
            <a:pPr>
              <a:lnSpc>
                <a:spcPct val="120000"/>
              </a:lnSpc>
            </a:pPr>
            <a:endParaRPr lang="fa-IR" dirty="0"/>
          </a:p>
        </p:txBody>
      </p:sp>
    </p:spTree>
    <p:extLst>
      <p:ext uri="{BB962C8B-B14F-4D97-AF65-F5344CB8AC3E}">
        <p14:creationId xmlns:p14="http://schemas.microsoft.com/office/powerpoint/2010/main" xmlns="" val="39084419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rtl="1">
              <a:spcBef>
                <a:spcPct val="20000"/>
              </a:spcBef>
              <a:spcAft>
                <a:spcPts val="600"/>
              </a:spcAft>
            </a:pPr>
            <a:r>
              <a:rPr lang="fa-IR" sz="2800" dirty="0">
                <a:solidFill>
                  <a:prstClr val="black"/>
                </a:solidFill>
                <a:latin typeface="Arial"/>
                <a:ea typeface="Times New Roman"/>
                <a:cs typeface="B Homa"/>
              </a:rPr>
              <a:t>فاكتورهايي كه استفاده نامناسب از داروها را تحت تاثير قرار </a:t>
            </a:r>
            <a:r>
              <a:rPr lang="fa-IR" sz="2800" dirty="0" smtClean="0">
                <a:solidFill>
                  <a:prstClr val="black"/>
                </a:solidFill>
                <a:latin typeface="Arial"/>
                <a:ea typeface="Times New Roman"/>
                <a:cs typeface="B Homa"/>
              </a:rPr>
              <a:t/>
            </a:r>
            <a:br>
              <a:rPr lang="fa-IR" sz="2800" dirty="0" smtClean="0">
                <a:solidFill>
                  <a:prstClr val="black"/>
                </a:solidFill>
                <a:latin typeface="Arial"/>
                <a:ea typeface="Times New Roman"/>
                <a:cs typeface="B Homa"/>
              </a:rPr>
            </a:br>
            <a:r>
              <a:rPr lang="fa-IR" sz="2800" dirty="0" smtClean="0">
                <a:solidFill>
                  <a:prstClr val="black"/>
                </a:solidFill>
                <a:latin typeface="Arial"/>
                <a:ea typeface="Times New Roman"/>
                <a:cs typeface="B Homa"/>
              </a:rPr>
              <a:t>مي </a:t>
            </a:r>
            <a:r>
              <a:rPr lang="fa-IR" sz="2800" dirty="0">
                <a:solidFill>
                  <a:prstClr val="black"/>
                </a:solidFill>
                <a:latin typeface="Arial"/>
                <a:ea typeface="Times New Roman"/>
                <a:cs typeface="B Homa"/>
              </a:rPr>
              <a:t>دهد:</a:t>
            </a:r>
            <a:endParaRPr lang="en-US" sz="2800" b="1" dirty="0">
              <a:solidFill>
                <a:prstClr val="black"/>
              </a:solidFill>
              <a:latin typeface="Times New Roman"/>
              <a:ea typeface="Times New Roman"/>
              <a:cs typeface="2  Lotus"/>
            </a:endParaRPr>
          </a:p>
        </p:txBody>
      </p:sp>
      <p:sp>
        <p:nvSpPr>
          <p:cNvPr id="3" name="Content Placeholder 2"/>
          <p:cNvSpPr>
            <a:spLocks noGrp="1"/>
          </p:cNvSpPr>
          <p:nvPr>
            <p:ph idx="1"/>
          </p:nvPr>
        </p:nvSpPr>
        <p:spPr/>
        <p:txBody>
          <a:bodyPr>
            <a:normAutofit/>
          </a:bodyPr>
          <a:lstStyle/>
          <a:p>
            <a:pPr marL="3810" indent="180340" algn="justLow" rtl="1">
              <a:spcAft>
                <a:spcPts val="1000"/>
              </a:spcAft>
            </a:pPr>
            <a:r>
              <a:rPr lang="ar-SA" dirty="0" smtClean="0">
                <a:latin typeface="Arial"/>
                <a:ea typeface="Calibri"/>
                <a:cs typeface="B Nazanin"/>
              </a:rPr>
              <a:t>فاكتورهاي </a:t>
            </a:r>
            <a:r>
              <a:rPr lang="ar-SA" dirty="0">
                <a:latin typeface="Arial"/>
                <a:ea typeface="Calibri"/>
                <a:cs typeface="B Nazanin"/>
              </a:rPr>
              <a:t>مختلفي كاربرد منطقي داروها را تحت تاثير مي گذارند. علاوه بر آن فرهنگ هاي مختلف، داروها را با ديد متفاوتي مي­نگرند و اين مي­تواند روش استفاده از دارو را تحت تاثير بگذارد.</a:t>
            </a:r>
            <a:endParaRPr lang="en-US" dirty="0">
              <a:ea typeface="Calibri"/>
              <a:cs typeface="Arial"/>
            </a:endParaRPr>
          </a:p>
          <a:p>
            <a:pPr marL="3810" indent="180340" algn="justLow" rtl="1">
              <a:spcAft>
                <a:spcPts val="1000"/>
              </a:spcAft>
            </a:pPr>
            <a:r>
              <a:rPr lang="ar-SA" dirty="0">
                <a:latin typeface="Arial"/>
                <a:ea typeface="Calibri"/>
                <a:cs typeface="B Nazanin"/>
              </a:rPr>
              <a:t>فاكتورهاي اصلي عبارتند از بيمار، پزشك، محيط كار، سيستم تامين و توزيع و باورهاي غلط و تركيبي از آنها.</a:t>
            </a:r>
            <a:endParaRPr lang="en-US" dirty="0">
              <a:ea typeface="Calibri"/>
              <a:cs typeface="Arial"/>
            </a:endParaRPr>
          </a:p>
          <a:p>
            <a:pPr marL="117475" algn="justLow" rtl="1">
              <a:spcAft>
                <a:spcPts val="1000"/>
              </a:spcAft>
            </a:pPr>
            <a:r>
              <a:rPr lang="ar-SA" dirty="0">
                <a:latin typeface="Arial"/>
                <a:ea typeface="Calibri"/>
                <a:cs typeface="B Nazanin"/>
              </a:rPr>
              <a:t>عقايد رواني خاص مثل باور بيمار از اينكه يك نوع قــرص بــراي هــر بـيماري مفـيد اسـت</a:t>
            </a:r>
            <a:r>
              <a:rPr lang="ar-SA" sz="2400" dirty="0">
                <a:ea typeface="Calibri"/>
                <a:cs typeface="Times New Roman"/>
              </a:rPr>
              <a:t>. </a:t>
            </a:r>
            <a:r>
              <a:rPr lang="en-US" sz="2400" dirty="0">
                <a:latin typeface="Times New Roman"/>
                <a:ea typeface="Calibri"/>
                <a:cs typeface="Arial"/>
              </a:rPr>
              <a:t>(A pill for every ill</a:t>
            </a:r>
            <a:r>
              <a:rPr lang="en-US" dirty="0">
                <a:latin typeface="Arial"/>
                <a:ea typeface="Calibri"/>
                <a:cs typeface="B Nazanin"/>
              </a:rPr>
              <a:t>)</a:t>
            </a:r>
            <a:r>
              <a:rPr lang="ar-SA" dirty="0">
                <a:latin typeface="Arial"/>
                <a:ea typeface="Calibri"/>
                <a:cs typeface="B Nazanin"/>
              </a:rPr>
              <a:t> نيز ممكن است در افزايش مصرف دارو نقش داشته­باشد.</a:t>
            </a:r>
            <a:endParaRPr lang="en-US" dirty="0">
              <a:ea typeface="Calibri"/>
              <a:cs typeface="Arial"/>
            </a:endParaRPr>
          </a:p>
          <a:p>
            <a:endParaRPr lang="fa-IR" dirty="0"/>
          </a:p>
        </p:txBody>
      </p:sp>
    </p:spTree>
    <p:extLst>
      <p:ext uri="{BB962C8B-B14F-4D97-AF65-F5344CB8AC3E}">
        <p14:creationId xmlns:p14="http://schemas.microsoft.com/office/powerpoint/2010/main" xmlns="" val="20419367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229600" cy="1428760"/>
          </a:xfrm>
        </p:spPr>
        <p:txBody>
          <a:bodyPr>
            <a:normAutofit/>
          </a:bodyPr>
          <a:lstStyle/>
          <a:p>
            <a:pPr algn="ctr"/>
            <a:r>
              <a:rPr lang="fa-IR" b="1" dirty="0"/>
              <a:t>انواع خطاهای دارویی</a:t>
            </a:r>
            <a:r>
              <a:rPr lang="en-GB" dirty="0"/>
              <a:t/>
            </a:r>
            <a:br>
              <a:rPr lang="en-GB" dirty="0"/>
            </a:br>
            <a:endParaRPr lang="en-GB" dirty="0"/>
          </a:p>
        </p:txBody>
      </p:sp>
      <p:sp>
        <p:nvSpPr>
          <p:cNvPr id="3" name="Content Placeholder 2"/>
          <p:cNvSpPr>
            <a:spLocks noGrp="1"/>
          </p:cNvSpPr>
          <p:nvPr>
            <p:ph idx="1"/>
          </p:nvPr>
        </p:nvSpPr>
        <p:spPr/>
        <p:txBody>
          <a:bodyPr/>
          <a:lstStyle/>
          <a:p>
            <a:pPr lvl="0" algn="r" rtl="1">
              <a:buNone/>
            </a:pPr>
            <a:r>
              <a:rPr lang="fa-IR" b="1" dirty="0"/>
              <a:t>ﺗﺠﻮﻳﺰداروي اﺷﺘﺒﺎه ( </a:t>
            </a:r>
            <a:r>
              <a:rPr lang="en-US" b="1" dirty="0"/>
              <a:t>Prescribing error</a:t>
            </a:r>
            <a:r>
              <a:rPr lang="fa-IR" b="1" dirty="0"/>
              <a:t> )  </a:t>
            </a:r>
            <a:endParaRPr lang="en-GB" b="1" dirty="0"/>
          </a:p>
          <a:p>
            <a:pPr algn="r" rtl="1"/>
            <a:r>
              <a:rPr lang="fa-IR" b="1" dirty="0"/>
              <a:t>اوﻟﻴﻦ ﮔﺎم ارﺗﻜﺎب ﺧﻄﺎ، اﺷﺘﺒﺎه ﭘﺰﺷﻚ درﺗﺸﺨﻴﺺ ﺑﻴﻤﺎري ﻳﺎ ﺗﺠﻮﻳﺰ داروي ﻣﻨﺎﺳﺐ اﺳﺖ </a:t>
            </a:r>
            <a:r>
              <a:rPr lang="fa-IR" b="1" dirty="0" smtClean="0"/>
              <a:t>.</a:t>
            </a:r>
            <a:endParaRPr lang="en-GB" b="1" dirty="0" smtClean="0"/>
          </a:p>
          <a:p>
            <a:pPr algn="r" rtl="1"/>
            <a:r>
              <a:rPr lang="fa-IR" dirty="0" smtClean="0"/>
              <a:t>درمیان گزارش های ارسالی به مرکز </a:t>
            </a:r>
            <a:r>
              <a:rPr lang="en-US" dirty="0" smtClean="0"/>
              <a:t>ADR</a:t>
            </a:r>
            <a:r>
              <a:rPr lang="fa-IR" dirty="0" smtClean="0"/>
              <a:t> ایران،تجویز آمپول دیکلوفناک در مواردی مانند درد اپی گاستر در کودکان زیر 13 سال مشاهده می گردد که به عنوان اشتباه در نسخه نویسی طبقه بندی می شود.</a:t>
            </a:r>
            <a:endParaRPr lang="en-GB" dirty="0" smtClean="0"/>
          </a:p>
          <a:p>
            <a:pPr algn="r" rtl="1"/>
            <a:endParaRPr lang="en-GB"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lvl="0" indent="-342900" rtl="1">
              <a:spcBef>
                <a:spcPct val="20000"/>
              </a:spcBef>
            </a:pPr>
            <a:r>
              <a:rPr lang="ar-SA" sz="3200" kern="0" dirty="0" smtClean="0">
                <a:solidFill>
                  <a:prstClr val="black"/>
                </a:solidFill>
                <a:latin typeface="Arial"/>
                <a:ea typeface="Times New Roman"/>
                <a:cs typeface="B Homa"/>
              </a:rPr>
              <a:t>كاربرد </a:t>
            </a:r>
            <a:r>
              <a:rPr lang="ar-SA" sz="3200" kern="0" dirty="0">
                <a:solidFill>
                  <a:prstClr val="black"/>
                </a:solidFill>
                <a:latin typeface="Arial"/>
                <a:ea typeface="Times New Roman"/>
                <a:cs typeface="B Homa"/>
              </a:rPr>
              <a:t>داروها در كشورهاي پيشرفته</a:t>
            </a:r>
            <a:r>
              <a:rPr lang="en-US" sz="3200" b="1" kern="0" dirty="0">
                <a:solidFill>
                  <a:prstClr val="black"/>
                </a:solidFill>
                <a:latin typeface="Times New Roman"/>
                <a:ea typeface="Times New Roman"/>
                <a:cs typeface="Lotus"/>
              </a:rPr>
              <a:t/>
            </a:r>
            <a:br>
              <a:rPr lang="en-US" sz="3200" b="1" kern="0" dirty="0">
                <a:solidFill>
                  <a:prstClr val="black"/>
                </a:solidFill>
                <a:latin typeface="Times New Roman"/>
                <a:ea typeface="Times New Roman"/>
                <a:cs typeface="Lotus"/>
              </a:rPr>
            </a:br>
            <a:endParaRPr lang="fa-IR" sz="3200" dirty="0"/>
          </a:p>
        </p:txBody>
      </p:sp>
      <p:sp>
        <p:nvSpPr>
          <p:cNvPr id="3" name="Content Placeholder 2"/>
          <p:cNvSpPr>
            <a:spLocks noGrp="1"/>
          </p:cNvSpPr>
          <p:nvPr>
            <p:ph idx="1"/>
          </p:nvPr>
        </p:nvSpPr>
        <p:spPr/>
        <p:txBody>
          <a:bodyPr>
            <a:normAutofit/>
          </a:bodyPr>
          <a:lstStyle/>
          <a:p>
            <a:pPr indent="180340" algn="justLow" rtl="1">
              <a:spcAft>
                <a:spcPts val="0"/>
              </a:spcAft>
            </a:pPr>
            <a:r>
              <a:rPr lang="ar-SA" dirty="0" smtClean="0">
                <a:latin typeface="Arial"/>
                <a:ea typeface="Calibri"/>
                <a:cs typeface="B Nazanin"/>
              </a:rPr>
              <a:t>سيستم­هايي </a:t>
            </a:r>
            <a:r>
              <a:rPr lang="ar-SA" dirty="0">
                <a:latin typeface="Arial"/>
                <a:ea typeface="Calibri"/>
                <a:cs typeface="B Nazanin"/>
              </a:rPr>
              <a:t>براي استفاده استاندارد از دارو در اين كشورها وضع شده­است. در بسياري از اين كشورها تعداد داروي تجويز شده در يك نسخه 2-3/1 قلم دارو بوده­است.</a:t>
            </a:r>
            <a:endParaRPr lang="en-US" dirty="0">
              <a:ea typeface="Calibri"/>
              <a:cs typeface="Arial"/>
            </a:endParaRPr>
          </a:p>
          <a:p>
            <a:endParaRPr lang="fa-IR" dirty="0"/>
          </a:p>
        </p:txBody>
      </p:sp>
    </p:spTree>
    <p:extLst>
      <p:ext uri="{BB962C8B-B14F-4D97-AF65-F5344CB8AC3E}">
        <p14:creationId xmlns:p14="http://schemas.microsoft.com/office/powerpoint/2010/main" xmlns="" val="62378170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342900" lvl="0" indent="-342900" rtl="1">
              <a:spcBef>
                <a:spcPct val="20000"/>
              </a:spcBef>
            </a:pPr>
            <a:r>
              <a:rPr lang="ar-SA" sz="4000" kern="0" dirty="0">
                <a:solidFill>
                  <a:prstClr val="black"/>
                </a:solidFill>
                <a:latin typeface="Arial"/>
                <a:ea typeface="Times New Roman"/>
                <a:cs typeface="B Homa"/>
              </a:rPr>
              <a:t>نتيجه</a:t>
            </a:r>
            <a:r>
              <a:rPr lang="en-US" sz="4000" b="1" kern="0" dirty="0">
                <a:solidFill>
                  <a:prstClr val="black"/>
                </a:solidFill>
                <a:latin typeface="Times New Roman"/>
                <a:ea typeface="Times New Roman"/>
                <a:cs typeface="Lotus"/>
              </a:rPr>
              <a:t/>
            </a:r>
            <a:br>
              <a:rPr lang="en-US" sz="4000" b="1" kern="0" dirty="0">
                <a:solidFill>
                  <a:prstClr val="black"/>
                </a:solidFill>
                <a:latin typeface="Times New Roman"/>
                <a:ea typeface="Times New Roman"/>
                <a:cs typeface="Lotus"/>
              </a:rPr>
            </a:br>
            <a:endParaRPr lang="fa-IR" sz="4000" dirty="0"/>
          </a:p>
        </p:txBody>
      </p:sp>
      <p:sp>
        <p:nvSpPr>
          <p:cNvPr id="3" name="Content Placeholder 2"/>
          <p:cNvSpPr>
            <a:spLocks noGrp="1"/>
          </p:cNvSpPr>
          <p:nvPr>
            <p:ph idx="1"/>
          </p:nvPr>
        </p:nvSpPr>
        <p:spPr/>
        <p:txBody>
          <a:bodyPr/>
          <a:lstStyle/>
          <a:p>
            <a:pPr lvl="0" indent="8890" algn="justLow" rtl="1"/>
            <a:r>
              <a:rPr lang="ar-SA" sz="3000" dirty="0" smtClean="0">
                <a:solidFill>
                  <a:prstClr val="black"/>
                </a:solidFill>
                <a:latin typeface="Arial"/>
                <a:ea typeface="Calibri"/>
                <a:cs typeface="B Nazanin"/>
              </a:rPr>
              <a:t>استفاده </a:t>
            </a:r>
            <a:r>
              <a:rPr lang="ar-SA" sz="3000" dirty="0">
                <a:solidFill>
                  <a:prstClr val="black"/>
                </a:solidFill>
                <a:latin typeface="Arial"/>
                <a:ea typeface="Calibri"/>
                <a:cs typeface="B Nazanin"/>
              </a:rPr>
              <a:t>از دارو آخرين مرحله در روند درمان بيماران است. اطمينان حاصل كنيد كه داروي مناسب به بيمار مناسب تجويز     شده­است.روش­هايي جهت برآورد ميزان استفاده از دارو و تغيير در اين روند و ارزيابي مراحل ذكرشده وجوددارد.</a:t>
            </a:r>
            <a:endParaRPr lang="en-US" sz="3000" dirty="0">
              <a:solidFill>
                <a:prstClr val="black"/>
              </a:solidFill>
              <a:ea typeface="Calibri"/>
              <a:cs typeface="Arial"/>
            </a:endParaRPr>
          </a:p>
          <a:p>
            <a:pPr lvl="0" indent="8890" algn="justLow" rtl="1">
              <a:spcAft>
                <a:spcPts val="1000"/>
              </a:spcAft>
            </a:pPr>
            <a:r>
              <a:rPr lang="ar-SA" sz="3000" dirty="0">
                <a:solidFill>
                  <a:prstClr val="black"/>
                </a:solidFill>
                <a:latin typeface="Arial"/>
                <a:ea typeface="Calibri"/>
                <a:cs typeface="B Nazanin"/>
              </a:rPr>
              <a:t>مسئولين بهداشت و درمان كشور، همچنين افرادي كه دارو تجويز مي­كنند به اين ابزارها و روش­ها جهت ارتقاي سطح سلامت بيماران نياز دارند.</a:t>
            </a:r>
            <a:endParaRPr lang="en-US" sz="3000" dirty="0">
              <a:solidFill>
                <a:prstClr val="black"/>
              </a:solidFill>
              <a:ea typeface="Calibri"/>
              <a:cs typeface="Arial"/>
            </a:endParaRPr>
          </a:p>
          <a:p>
            <a:endParaRPr lang="fa-IR" dirty="0"/>
          </a:p>
        </p:txBody>
      </p:sp>
    </p:spTree>
    <p:extLst>
      <p:ext uri="{BB962C8B-B14F-4D97-AF65-F5344CB8AC3E}">
        <p14:creationId xmlns:p14="http://schemas.microsoft.com/office/powerpoint/2010/main" xmlns="" val="1022107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r" rtl="1"/>
            <a:r>
              <a:rPr lang="fa-IR" dirty="0" smtClean="0">
                <a:solidFill>
                  <a:srgbClr val="000000"/>
                </a:solidFill>
                <a:cs typeface="Mitra"/>
              </a:rPr>
              <a:t> </a:t>
            </a:r>
            <a:r>
              <a:rPr lang="fa-IR" dirty="0" smtClean="0">
                <a:latin typeface="Mitra"/>
              </a:rPr>
              <a:t> </a:t>
            </a:r>
            <a:r>
              <a:rPr lang="fa-IR" b="1" dirty="0" smtClean="0">
                <a:latin typeface="Mitra"/>
              </a:rPr>
              <a:t>مصرف پرومتازين به هر شكل در كودكان زير 2 سال ممنوع مي باشد.</a:t>
            </a:r>
          </a:p>
          <a:p>
            <a:pPr algn="r" rtl="1"/>
            <a:r>
              <a:rPr lang="fa-IR" b="1" dirty="0" smtClean="0">
                <a:latin typeface="Tahoma"/>
                <a:cs typeface="Mitra"/>
              </a:rPr>
              <a:t>مصرف دي سيكلومين به هر شكل در شيرخواران كمتر از 6 ماه ممنوع مي باشد.</a:t>
            </a:r>
          </a:p>
        </p:txBody>
      </p:sp>
    </p:spTree>
    <p:extLst>
      <p:ext uri="{BB962C8B-B14F-4D97-AF65-F5344CB8AC3E}">
        <p14:creationId xmlns:p14="http://schemas.microsoft.com/office/powerpoint/2010/main" xmlns="" val="1097818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511288"/>
          </a:xfrm>
        </p:spPr>
        <p:txBody>
          <a:bodyPr>
            <a:noAutofit/>
          </a:bodyPr>
          <a:lstStyle/>
          <a:p>
            <a:pPr lvl="0" algn="ctr"/>
            <a:r>
              <a:rPr lang="fa-IR" sz="4000" b="1" dirty="0" smtClean="0"/>
              <a:t>دوز نامناسب دارو</a:t>
            </a:r>
            <a:br>
              <a:rPr lang="fa-IR" sz="4000" b="1" dirty="0" smtClean="0"/>
            </a:br>
            <a:r>
              <a:rPr lang="en-US" sz="4000" b="1" dirty="0" smtClean="0"/>
              <a:t>Improper dose error</a:t>
            </a:r>
            <a:r>
              <a:rPr lang="en-GB" sz="4000" b="1" dirty="0" smtClean="0"/>
              <a:t/>
            </a:r>
            <a:br>
              <a:rPr lang="en-GB" sz="4000" b="1" dirty="0" smtClean="0"/>
            </a:br>
            <a:endParaRPr lang="en-GB" sz="4000" dirty="0"/>
          </a:p>
        </p:txBody>
      </p:sp>
      <p:sp>
        <p:nvSpPr>
          <p:cNvPr id="3" name="Content Placeholder 2"/>
          <p:cNvSpPr>
            <a:spLocks noGrp="1"/>
          </p:cNvSpPr>
          <p:nvPr>
            <p:ph idx="1"/>
          </p:nvPr>
        </p:nvSpPr>
        <p:spPr>
          <a:xfrm>
            <a:off x="457200" y="2000241"/>
            <a:ext cx="8229600" cy="4125923"/>
          </a:xfrm>
        </p:spPr>
        <p:txBody>
          <a:bodyPr>
            <a:normAutofit/>
          </a:bodyPr>
          <a:lstStyle/>
          <a:p>
            <a:pPr algn="r" rtl="1"/>
            <a:r>
              <a:rPr lang="fa-IR" b="1" dirty="0" smtClean="0"/>
              <a:t>دریاﻓﺖ </a:t>
            </a:r>
            <a:r>
              <a:rPr lang="fa-IR" b="1" dirty="0"/>
              <a:t>ﺑﻴﺶ از ﺣﺪ ﻳﺎ ﻛﻤﺘﺮازﻣﻘﺪارﻣﻌﻴﻦ ﺷﺪه دارو </a:t>
            </a:r>
            <a:r>
              <a:rPr lang="fa-IR" b="1" dirty="0" smtClean="0"/>
              <a:t>.</a:t>
            </a:r>
          </a:p>
          <a:p>
            <a:pPr algn="r" rtl="1"/>
            <a:r>
              <a:rPr lang="fa-IR" b="1" dirty="0" smtClean="0"/>
              <a:t>خانم 70 ساله برای دریافت اسپرین به داروخانه مراجعه کرده و داروی خود را در پاکت تبلیغاتی کلسیم دریافت کرده و از طرفی روزانه آسپرین هم جداگانه مصرف می کرده</a:t>
            </a:r>
            <a:endParaRPr lang="en-GB" b="1"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b="1" dirty="0" smtClean="0"/>
              <a:t>زﻣﺎن ودﻓﻌﺎت ﻧﺎﻣﻨﺎﺳﺐ ﻣﺼﺮف دارو </a:t>
            </a:r>
            <a:r>
              <a:rPr lang="en-US" b="1" dirty="0" smtClean="0"/>
              <a:t>Wrong time error</a:t>
            </a:r>
            <a:endParaRPr lang="en-GB" dirty="0"/>
          </a:p>
        </p:txBody>
      </p:sp>
      <p:sp>
        <p:nvSpPr>
          <p:cNvPr id="3" name="Content Placeholder 2"/>
          <p:cNvSpPr>
            <a:spLocks noGrp="1"/>
          </p:cNvSpPr>
          <p:nvPr>
            <p:ph idx="1"/>
          </p:nvPr>
        </p:nvSpPr>
        <p:spPr>
          <a:xfrm>
            <a:off x="457200" y="1600200"/>
            <a:ext cx="8229600" cy="5257800"/>
          </a:xfrm>
        </p:spPr>
        <p:txBody>
          <a:bodyPr>
            <a:normAutofit/>
          </a:bodyPr>
          <a:lstStyle/>
          <a:p>
            <a:pPr algn="r" rtl="1"/>
            <a:r>
              <a:rPr lang="fa-IR" dirty="0" smtClean="0"/>
              <a:t>اﻳﻦ </a:t>
            </a:r>
            <a:r>
              <a:rPr lang="fa-IR" dirty="0"/>
              <a:t>اﺷﺘﺒﺎه زﻣﺎﻧﻲ اﺗﻔﺎق اﻓﺘﺎده اﺳﺖ ﻛﻪ : </a:t>
            </a:r>
            <a:endParaRPr lang="en-GB" dirty="0"/>
          </a:p>
          <a:p>
            <a:pPr algn="r" rtl="1"/>
            <a:r>
              <a:rPr lang="fa-IR" dirty="0" smtClean="0"/>
              <a:t>الف </a:t>
            </a:r>
            <a:r>
              <a:rPr lang="fa-IR" dirty="0"/>
              <a:t>: ﻇﺮف 60 دﻗﻴﻘﻪ ﭘﺲ از ﺗﺠﻮﻳﺰ دارو، دارو ﺑﺮاي ﺑﻴﻤﺎر ﺗﻬﻴﻪ وﻟﻲ ﺑﻪ ﻣﺼﺮف ﻧﺮﺳﻴﺪه ﺑﺎﺷﺪ . </a:t>
            </a:r>
            <a:endParaRPr lang="en-GB" dirty="0"/>
          </a:p>
          <a:p>
            <a:pPr algn="r" rtl="1"/>
            <a:r>
              <a:rPr lang="fa-IR" dirty="0" smtClean="0"/>
              <a:t>ب </a:t>
            </a:r>
            <a:r>
              <a:rPr lang="fa-IR" dirty="0"/>
              <a:t>: از ﻧﻈﺮ زﻣﺎﻧﻲ، ﺗﺪاﺧﻞ دارو ﺑﺎ وﻋﺪهﻫﺎيﻏﺬاﻳﻲ ﺑﻴﻤﺎررﻋﺎﻳﺖ ﻧﺸﺪه </a:t>
            </a:r>
            <a:r>
              <a:rPr lang="fa-IR" dirty="0" smtClean="0"/>
              <a:t>ﺑﺎﺷﺪ.</a:t>
            </a:r>
            <a:endParaRPr lang="en-GB"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1751</TotalTime>
  <Words>3037</Words>
  <Application>Microsoft Office PowerPoint</Application>
  <PresentationFormat>On-screen Show (4:3)</PresentationFormat>
  <Paragraphs>258</Paragraphs>
  <Slides>61</Slides>
  <Notes>0</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Apex</vt:lpstr>
      <vt:lpstr>مدیریت خطاهای دارویی </vt:lpstr>
      <vt:lpstr>مقدمه </vt:lpstr>
      <vt:lpstr>Slide 3</vt:lpstr>
      <vt:lpstr>خطاهای دارویی </vt:lpstr>
      <vt:lpstr>شايع ترين خطاهای دارويی</vt:lpstr>
      <vt:lpstr>انواع خطاهای دارویی </vt:lpstr>
      <vt:lpstr>Slide 7</vt:lpstr>
      <vt:lpstr>دوز نامناسب دارو Improper dose error </vt:lpstr>
      <vt:lpstr>زﻣﺎن ودﻓﻌﺎت ﻧﺎﻣﻨﺎﺳﺐ ﻣﺼﺮف دارو Wrong time error</vt:lpstr>
      <vt:lpstr>ﺗﺠﻮﻳﺰ و ﻣﺼﺮف ﺷﻜﻞ دارویی نا مناسب  ﺑﺮاي ﺑﻴﻤﺎر   (Wrong dosage form) </vt:lpstr>
      <vt:lpstr>اﺷﺘﺒﺎه درآﻣﺎده ﺳﺎزي داروﻫﺎ Wrong drug preparation error</vt:lpstr>
      <vt:lpstr>Slide 12</vt:lpstr>
      <vt:lpstr>راه ﻣﺼﺮف اﺷتباه  Wrong route error  </vt:lpstr>
      <vt:lpstr>اﺳﺘﻔﺎده ازﺗﻜﻨﻴﻚ ﻏﻠﻂ ﺑﺮاي ﻣﺼﺮف دارو  Wrong administration technique error  </vt:lpstr>
      <vt:lpstr> ﻣﺼﺮف داروي ﺗﺨﺮﻳﺐ ﺷﺪه ﻳﺎ ﺗﺎرﻳﺦ ﮔﺬﺷﺘﻪ   Deteriorated drug error   </vt:lpstr>
      <vt:lpstr> ﺧﻄﺎﻫﺎي ﭘﺎﻳﺶ دارودرﻣﺎﻧﻲ  Monitoring  </vt:lpstr>
      <vt:lpstr>Slide 17</vt:lpstr>
      <vt:lpstr> ﺧﻄﺎي ﺣﺬف  Omission error    </vt:lpstr>
      <vt:lpstr>تقسیم بندی خطاها براساس شدت</vt:lpstr>
      <vt:lpstr>تقسیم بندی خطاها براساس شدت</vt:lpstr>
      <vt:lpstr>تقسیم بندی خطاها براساس شدت</vt:lpstr>
      <vt:lpstr>علل وقوع اشتباهات دارو-پزشکی</vt:lpstr>
      <vt:lpstr>شبیه بودن نام فرآورده های دارویی از لحاظ نوشتاری و یا لفظی </vt:lpstr>
      <vt:lpstr>Slide 24</vt:lpstr>
      <vt:lpstr>لیست داروها با شکل مشابه</vt:lpstr>
      <vt:lpstr>استفاده از اختصارات در نسخ </vt:lpstr>
      <vt:lpstr>نقص در عملکرد تجهیزات پزشکی </vt:lpstr>
      <vt:lpstr>سایر علل خطای دارویی</vt:lpstr>
      <vt:lpstr>روش نوشتن گزارش</vt:lpstr>
      <vt:lpstr>اقدامات توصیه شونده برای زمانیکه با یک خطای دارویی مواجه هستیم:</vt:lpstr>
      <vt:lpstr>تجزیه وتحلیل واستفاده از گزارش خطا داروها</vt:lpstr>
      <vt:lpstr>Slide 32</vt:lpstr>
      <vt:lpstr>بمنظور كاهش و يا حذف احتمال بروز اتفاقات ناخواسته دارويي درمرحله پذيرش بيمار (از منزل ) به بيمارستان، انتقال بين و يا داخل بيمارستاني و ترخيص بيمار از بيمارستان رعايت موارد ذيل ضروري است :</vt:lpstr>
      <vt:lpstr>2) در هنگام ترخيص بيمار به منزل</vt:lpstr>
      <vt:lpstr>فقدان اطلاعات كافي مرتبط به مشخصات بيمار از عوامل خطرزا در وقوع حوادث ناخواسته دارويي مي باشد.</vt:lpstr>
      <vt:lpstr>نسخه پزشك شامل موارد زير بايد باشد</vt:lpstr>
      <vt:lpstr>در مورد نسخ حاوي داروهاي تزريقي</vt:lpstr>
      <vt:lpstr>Slide 38</vt:lpstr>
      <vt:lpstr>Slide 39</vt:lpstr>
      <vt:lpstr>در هنگام دادن اولين دوز داروي جديد به بيمار</vt:lpstr>
      <vt:lpstr>با استفاده از حداقل دو روش ذيل بصورت تؤام، بيمارصحيح را شناسايي نمائيد:</vt:lpstr>
      <vt:lpstr>Slide 42</vt:lpstr>
      <vt:lpstr>رعايت استانداردهاي ذيل بمنظور اطمينان از تجويز داروي صحيح به بيمار</vt:lpstr>
      <vt:lpstr>Slide 44</vt:lpstr>
      <vt:lpstr>Slide 45</vt:lpstr>
      <vt:lpstr>Slide 46</vt:lpstr>
      <vt:lpstr>معرفي اداره ( تاريخچه و پايه هاي قانوني تشكيل اداره و اهداف) بصورت مختصر:</vt:lpstr>
      <vt:lpstr>اهداف عمده مرکز ثبت وبررسی عوارض ناخواسته داروها عبارتند از: </vt:lpstr>
      <vt:lpstr>عارضه نا خواسته دارویی</vt:lpstr>
      <vt:lpstr>چگونه می توان عوارض دارویی مشاهده شده را گزارش نمود؟ </vt:lpstr>
      <vt:lpstr>چه مواردی را می توان گزارش نمود؟ </vt:lpstr>
      <vt:lpstr>چه افرادی می توانند عوارض ناخواسته را گزارش نمایند؟ </vt:lpstr>
      <vt:lpstr>چه زمانی باید گزارش نمود ؟ </vt:lpstr>
      <vt:lpstr>Slide 54</vt:lpstr>
      <vt:lpstr>DUE</vt:lpstr>
      <vt:lpstr>Slide 56</vt:lpstr>
      <vt:lpstr>Slide 57</vt:lpstr>
      <vt:lpstr>Slide 58</vt:lpstr>
      <vt:lpstr>فاكتورهايي كه استفاده نامناسب از داروها را تحت تاثير قرار  مي دهد:</vt:lpstr>
      <vt:lpstr>كاربرد داروها در كشورهاي پيشرفته </vt:lpstr>
      <vt:lpstr>نتيجه </vt:lpstr>
    </vt:vector>
  </TitlesOfParts>
  <Company>Office07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گایدلاین گزارش خطاهای دارویی</dc:title>
  <dc:creator>Jamshid</dc:creator>
  <cp:lastModifiedBy>ebrahimzadeh</cp:lastModifiedBy>
  <cp:revision>189</cp:revision>
  <dcterms:created xsi:type="dcterms:W3CDTF">2014-10-27T17:22:11Z</dcterms:created>
  <dcterms:modified xsi:type="dcterms:W3CDTF">2017-07-02T05:20:05Z</dcterms:modified>
</cp:coreProperties>
</file>